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diagrams/data1.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22.xml" ContentType="application/vnd.openxmlformats-officedocument.presentationml.slide+xml"/>
  <Override PartName="/ppt/slides/slide1.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notesSlides/notesSlide18.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slideLayouts/slideLayout16.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11.xml" ContentType="application/vnd.openxmlformats-officedocument.presentationml.notesSlide+xml"/>
  <Override PartName="/ppt/slideLayouts/slideLayout2.xml" ContentType="application/vnd.openxmlformats-officedocument.presentationml.slideLayout+xml"/>
  <Override PartName="/ppt/notesSlides/notesSlide12.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diagrams/colors1.xml" ContentType="application/vnd.openxmlformats-officedocument.drawingml.diagramColors+xml"/>
  <Override PartName="/ppt/diagrams/colors3.xml" ContentType="application/vnd.openxmlformats-officedocument.drawingml.diagramColors+xml"/>
  <Override PartName="/ppt/handoutMasters/handoutMaster1.xml" ContentType="application/vnd.openxmlformats-officedocument.presentationml.handoutMaster+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quickStyle3.xml" ContentType="application/vnd.openxmlformats-officedocument.drawingml.diagramStyle+xml"/>
  <Override PartName="/ppt/notesMasters/notesMaster1.xml" ContentType="application/vnd.openxmlformats-officedocument.presentationml.notesMaster+xml"/>
  <Override PartName="/ppt/diagrams/drawing1.xml" ContentType="application/vnd.ms-office.drawingml.diagramDrawing+xml"/>
  <Override PartName="/ppt/diagrams/quickStyle1.xml" ContentType="application/vnd.openxmlformats-officedocument.drawingml.diagramStyle+xml"/>
  <Override PartName="/ppt/diagrams/layout1.xml" ContentType="application/vnd.openxmlformats-officedocument.drawingml.diagramLayout+xml"/>
  <Override PartName="/ppt/diagrams/layout3.xml" ContentType="application/vnd.openxmlformats-officedocument.drawingml.diagramLayout+xml"/>
  <Override PartName="/ppt/theme/theme1.xml" ContentType="application/vnd.openxmlformats-officedocument.theme+xml"/>
  <Override PartName="/ppt/diagrams/drawing2.xml" ContentType="application/vnd.ms-office.drawingml.diagramDrawing+xml"/>
  <Override PartName="/ppt/diagrams/colors2.xml" ContentType="application/vnd.openxmlformats-officedocument.drawingml.diagramColors+xml"/>
  <Override PartName="/ppt/diagrams/layout2.xml" ContentType="application/vnd.openxmlformats-officedocument.drawingml.diagramLayout+xml"/>
  <Override PartName="/ppt/diagrams/quickStyle2.xml" ContentType="application/vnd.openxmlformats-officedocument.drawingml.diagramStyl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79" r:id="rId1"/>
  </p:sldMasterIdLst>
  <p:notesMasterIdLst>
    <p:notesMasterId r:id="rId24"/>
  </p:notesMasterIdLst>
  <p:handoutMasterIdLst>
    <p:handoutMasterId r:id="rId25"/>
  </p:handoutMasterIdLst>
  <p:sldIdLst>
    <p:sldId id="256" r:id="rId2"/>
    <p:sldId id="344" r:id="rId3"/>
    <p:sldId id="380" r:id="rId4"/>
    <p:sldId id="381" r:id="rId5"/>
    <p:sldId id="384" r:id="rId6"/>
    <p:sldId id="385" r:id="rId7"/>
    <p:sldId id="383" r:id="rId8"/>
    <p:sldId id="386" r:id="rId9"/>
    <p:sldId id="387" r:id="rId10"/>
    <p:sldId id="388" r:id="rId11"/>
    <p:sldId id="389" r:id="rId12"/>
    <p:sldId id="390" r:id="rId13"/>
    <p:sldId id="391" r:id="rId14"/>
    <p:sldId id="392" r:id="rId15"/>
    <p:sldId id="396" r:id="rId16"/>
    <p:sldId id="397" r:id="rId17"/>
    <p:sldId id="398" r:id="rId18"/>
    <p:sldId id="399" r:id="rId19"/>
    <p:sldId id="400" r:id="rId20"/>
    <p:sldId id="401" r:id="rId21"/>
    <p:sldId id="402" r:id="rId22"/>
    <p:sldId id="403" r:id="rId23"/>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47899B"/>
    <a:srgbClr val="006699"/>
    <a:srgbClr val="99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79712" autoAdjust="0"/>
  </p:normalViewPr>
  <p:slideViewPr>
    <p:cSldViewPr>
      <p:cViewPr varScale="1">
        <p:scale>
          <a:sx n="124" d="100"/>
          <a:sy n="124" d="100"/>
        </p:scale>
        <p:origin x="114" y="348"/>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866"/>
    </p:cViewPr>
  </p:sorterViewPr>
  <p:notesViewPr>
    <p:cSldViewPr>
      <p:cViewPr varScale="1">
        <p:scale>
          <a:sx n="80" d="100"/>
          <a:sy n="80" d="100"/>
        </p:scale>
        <p:origin x="-267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openxmlformats.org/officeDocument/2006/relationships/customXml" Target="../customXml/item1.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D0AAF4-C039-4DD1-82AC-3D028162F08D}" type="doc">
      <dgm:prSet loTypeId="urn:microsoft.com/office/officeart/2005/8/layout/hList6" loCatId="list" qsTypeId="urn:microsoft.com/office/officeart/2005/8/quickstyle/simple4" qsCatId="simple" csTypeId="urn:microsoft.com/office/officeart/2005/8/colors/accent3_4" csCatId="accent3" phldr="1"/>
      <dgm:spPr/>
      <dgm:t>
        <a:bodyPr/>
        <a:lstStyle/>
        <a:p>
          <a:endParaRPr lang="en-GB"/>
        </a:p>
      </dgm:t>
    </dgm:pt>
    <dgm:pt modelId="{74CE275E-F3FF-4D75-BFB7-5079C83240BB}">
      <dgm:prSet phldrT="[Text]"/>
      <dgm:spPr/>
      <dgm:t>
        <a:bodyPr/>
        <a:lstStyle/>
        <a:p>
          <a:r>
            <a:rPr lang="en-GB" dirty="0" smtClean="0">
              <a:solidFill>
                <a:schemeClr val="bg1"/>
              </a:solidFill>
              <a:latin typeface="Calibri" pitchFamily="34" charset="0"/>
            </a:rPr>
            <a:t>Add or subtract a number (+, -, ++,--) to step the pointer forward or back in memory.</a:t>
          </a:r>
          <a:endParaRPr lang="en-GB" dirty="0">
            <a:solidFill>
              <a:schemeClr val="bg1"/>
            </a:solidFill>
          </a:endParaRPr>
        </a:p>
      </dgm:t>
    </dgm:pt>
    <dgm:pt modelId="{735D1A3C-8443-42CD-84FC-DEBE89C123CC}" type="parTrans" cxnId="{A83DB8A9-38F8-47F9-AC71-9E1CC4034874}">
      <dgm:prSet/>
      <dgm:spPr/>
      <dgm:t>
        <a:bodyPr/>
        <a:lstStyle/>
        <a:p>
          <a:endParaRPr lang="en-GB"/>
        </a:p>
      </dgm:t>
    </dgm:pt>
    <dgm:pt modelId="{6672CF6C-3F05-435F-B27B-2B68F08CF8CA}" type="sibTrans" cxnId="{A83DB8A9-38F8-47F9-AC71-9E1CC4034874}">
      <dgm:prSet/>
      <dgm:spPr/>
      <dgm:t>
        <a:bodyPr/>
        <a:lstStyle/>
        <a:p>
          <a:endParaRPr lang="en-GB"/>
        </a:p>
      </dgm:t>
    </dgm:pt>
    <dgm:pt modelId="{FFAF73ED-0388-481C-B4EC-B17A00103B30}">
      <dgm:prSet phldrT="[Text]"/>
      <dgm:spPr/>
      <dgm:t>
        <a:bodyPr/>
        <a:lstStyle/>
        <a:p>
          <a:r>
            <a:rPr lang="en-GB" dirty="0" smtClean="0">
              <a:solidFill>
                <a:schemeClr val="bg1"/>
              </a:solidFill>
              <a:latin typeface="Calibri" pitchFamily="34" charset="0"/>
            </a:rPr>
            <a:t>Comparing one pointer to another (==, !=, &lt;, &gt;, etc.)</a:t>
          </a:r>
          <a:endParaRPr lang="en-GB" dirty="0">
            <a:solidFill>
              <a:schemeClr val="bg1"/>
            </a:solidFill>
          </a:endParaRPr>
        </a:p>
      </dgm:t>
    </dgm:pt>
    <dgm:pt modelId="{1494E1F7-6864-46D0-AA3E-459382FDBE93}" type="parTrans" cxnId="{0CF5E26B-FC67-4AAD-B4FA-D2CF2FE32149}">
      <dgm:prSet/>
      <dgm:spPr/>
      <dgm:t>
        <a:bodyPr/>
        <a:lstStyle/>
        <a:p>
          <a:endParaRPr lang="en-GB"/>
        </a:p>
      </dgm:t>
    </dgm:pt>
    <dgm:pt modelId="{6DFA6A6D-09D3-42AD-B1FF-6D66ED756204}" type="sibTrans" cxnId="{0CF5E26B-FC67-4AAD-B4FA-D2CF2FE32149}">
      <dgm:prSet/>
      <dgm:spPr/>
      <dgm:t>
        <a:bodyPr/>
        <a:lstStyle/>
        <a:p>
          <a:endParaRPr lang="en-GB"/>
        </a:p>
      </dgm:t>
    </dgm:pt>
    <dgm:pt modelId="{7B725C6E-FFCA-45F9-991E-18C0E64C1A48}" type="pres">
      <dgm:prSet presAssocID="{D3D0AAF4-C039-4DD1-82AC-3D028162F08D}" presName="Name0" presStyleCnt="0">
        <dgm:presLayoutVars>
          <dgm:dir/>
          <dgm:resizeHandles val="exact"/>
        </dgm:presLayoutVars>
      </dgm:prSet>
      <dgm:spPr/>
      <dgm:t>
        <a:bodyPr/>
        <a:lstStyle/>
        <a:p>
          <a:endParaRPr lang="en-GB"/>
        </a:p>
      </dgm:t>
    </dgm:pt>
    <dgm:pt modelId="{B390EFAD-50F6-4D49-802B-C26CD92FC716}" type="pres">
      <dgm:prSet presAssocID="{74CE275E-F3FF-4D75-BFB7-5079C83240BB}" presName="node" presStyleLbl="node1" presStyleIdx="0" presStyleCnt="2" custLinFactX="-7630" custLinFactNeighborX="-100000" custLinFactNeighborY="-15625">
        <dgm:presLayoutVars>
          <dgm:bulletEnabled val="1"/>
        </dgm:presLayoutVars>
      </dgm:prSet>
      <dgm:spPr/>
      <dgm:t>
        <a:bodyPr/>
        <a:lstStyle/>
        <a:p>
          <a:endParaRPr lang="en-GB"/>
        </a:p>
      </dgm:t>
    </dgm:pt>
    <dgm:pt modelId="{60D53CEF-06FE-4509-A706-7B1D061B20A4}" type="pres">
      <dgm:prSet presAssocID="{6672CF6C-3F05-435F-B27B-2B68F08CF8CA}" presName="sibTrans" presStyleCnt="0"/>
      <dgm:spPr/>
    </dgm:pt>
    <dgm:pt modelId="{A301111C-DF98-401F-9618-0BE3965BA8A7}" type="pres">
      <dgm:prSet presAssocID="{FFAF73ED-0388-481C-B4EC-B17A00103B30}" presName="node" presStyleLbl="node1" presStyleIdx="1" presStyleCnt="2">
        <dgm:presLayoutVars>
          <dgm:bulletEnabled val="1"/>
        </dgm:presLayoutVars>
      </dgm:prSet>
      <dgm:spPr/>
      <dgm:t>
        <a:bodyPr/>
        <a:lstStyle/>
        <a:p>
          <a:endParaRPr lang="en-GB"/>
        </a:p>
      </dgm:t>
    </dgm:pt>
  </dgm:ptLst>
  <dgm:cxnLst>
    <dgm:cxn modelId="{0CF5E26B-FC67-4AAD-B4FA-D2CF2FE32149}" srcId="{D3D0AAF4-C039-4DD1-82AC-3D028162F08D}" destId="{FFAF73ED-0388-481C-B4EC-B17A00103B30}" srcOrd="1" destOrd="0" parTransId="{1494E1F7-6864-46D0-AA3E-459382FDBE93}" sibTransId="{6DFA6A6D-09D3-42AD-B1FF-6D66ED756204}"/>
    <dgm:cxn modelId="{6BEDBCF5-79DB-440F-B50E-3443C49FDAF3}" type="presOf" srcId="{74CE275E-F3FF-4D75-BFB7-5079C83240BB}" destId="{B390EFAD-50F6-4D49-802B-C26CD92FC716}" srcOrd="0" destOrd="0" presId="urn:microsoft.com/office/officeart/2005/8/layout/hList6"/>
    <dgm:cxn modelId="{A83DB8A9-38F8-47F9-AC71-9E1CC4034874}" srcId="{D3D0AAF4-C039-4DD1-82AC-3D028162F08D}" destId="{74CE275E-F3FF-4D75-BFB7-5079C83240BB}" srcOrd="0" destOrd="0" parTransId="{735D1A3C-8443-42CD-84FC-DEBE89C123CC}" sibTransId="{6672CF6C-3F05-435F-B27B-2B68F08CF8CA}"/>
    <dgm:cxn modelId="{8D042499-3F41-4C5E-9197-68685BF90BCF}" type="presOf" srcId="{FFAF73ED-0388-481C-B4EC-B17A00103B30}" destId="{A301111C-DF98-401F-9618-0BE3965BA8A7}" srcOrd="0" destOrd="0" presId="urn:microsoft.com/office/officeart/2005/8/layout/hList6"/>
    <dgm:cxn modelId="{C79CE6F0-E273-45DB-A4FF-D2C232C305D5}" type="presOf" srcId="{D3D0AAF4-C039-4DD1-82AC-3D028162F08D}" destId="{7B725C6E-FFCA-45F9-991E-18C0E64C1A48}" srcOrd="0" destOrd="0" presId="urn:microsoft.com/office/officeart/2005/8/layout/hList6"/>
    <dgm:cxn modelId="{2CCD9FA0-77EC-4738-888B-E9F82B73D174}" type="presParOf" srcId="{7B725C6E-FFCA-45F9-991E-18C0E64C1A48}" destId="{B390EFAD-50F6-4D49-802B-C26CD92FC716}" srcOrd="0" destOrd="0" presId="urn:microsoft.com/office/officeart/2005/8/layout/hList6"/>
    <dgm:cxn modelId="{25BA6422-3E19-4CE8-BD49-5C53AF86251C}" type="presParOf" srcId="{7B725C6E-FFCA-45F9-991E-18C0E64C1A48}" destId="{60D53CEF-06FE-4509-A706-7B1D061B20A4}" srcOrd="1" destOrd="0" presId="urn:microsoft.com/office/officeart/2005/8/layout/hList6"/>
    <dgm:cxn modelId="{C20FB506-FA3E-4B10-9A9F-4FD99C1F3C8A}" type="presParOf" srcId="{7B725C6E-FFCA-45F9-991E-18C0E64C1A48}" destId="{A301111C-DF98-401F-9618-0BE3965BA8A7}"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A7496E-810C-402C-8483-FF99ADB8D21A}" type="doc">
      <dgm:prSet loTypeId="urn:microsoft.com/office/officeart/2005/8/layout/venn2" loCatId="relationship" qsTypeId="urn:microsoft.com/office/officeart/2005/8/quickstyle/simple4" qsCatId="simple" csTypeId="urn:microsoft.com/office/officeart/2005/8/colors/accent5_3" csCatId="accent5" phldr="1"/>
      <dgm:spPr/>
      <dgm:t>
        <a:bodyPr/>
        <a:lstStyle/>
        <a:p>
          <a:endParaRPr lang="en-GB"/>
        </a:p>
      </dgm:t>
    </dgm:pt>
    <dgm:pt modelId="{02CBB981-21E4-4DCC-B934-B02207696F4E}">
      <dgm:prSet/>
      <dgm:spPr/>
      <dgm:t>
        <a:bodyPr/>
        <a:lstStyle/>
        <a:p>
          <a:r>
            <a:rPr lang="en-GB" dirty="0" smtClean="0"/>
            <a:t>Pointers</a:t>
          </a:r>
          <a:endParaRPr lang="en-GB" dirty="0"/>
        </a:p>
      </dgm:t>
    </dgm:pt>
    <dgm:pt modelId="{75984C18-1DE9-40CD-A7A7-6FF75F9F1730}" type="parTrans" cxnId="{AD6C1BEF-442F-4035-B420-6E6F96CDB9BF}">
      <dgm:prSet/>
      <dgm:spPr/>
      <dgm:t>
        <a:bodyPr/>
        <a:lstStyle/>
        <a:p>
          <a:endParaRPr lang="en-GB"/>
        </a:p>
      </dgm:t>
    </dgm:pt>
    <dgm:pt modelId="{893CA314-A369-4BFE-BF4F-DE0954DFC22C}" type="sibTrans" cxnId="{AD6C1BEF-442F-4035-B420-6E6F96CDB9BF}">
      <dgm:prSet/>
      <dgm:spPr/>
      <dgm:t>
        <a:bodyPr/>
        <a:lstStyle/>
        <a:p>
          <a:endParaRPr lang="en-GB"/>
        </a:p>
      </dgm:t>
    </dgm:pt>
    <dgm:pt modelId="{32A010BE-3B07-4BCC-BAB9-9419DC691741}">
      <dgm:prSet/>
      <dgm:spPr/>
      <dgm:t>
        <a:bodyPr/>
        <a:lstStyle/>
        <a:p>
          <a:r>
            <a:rPr lang="en-GB" dirty="0" smtClean="0"/>
            <a:t>Arrays</a:t>
          </a:r>
          <a:endParaRPr lang="en-GB" dirty="0"/>
        </a:p>
      </dgm:t>
    </dgm:pt>
    <dgm:pt modelId="{00479923-F20C-48AC-9117-973C21443C47}" type="parTrans" cxnId="{8F06A9B3-5042-4CEA-BAA0-BE832BE25DD8}">
      <dgm:prSet/>
      <dgm:spPr/>
      <dgm:t>
        <a:bodyPr/>
        <a:lstStyle/>
        <a:p>
          <a:endParaRPr lang="en-GB"/>
        </a:p>
      </dgm:t>
    </dgm:pt>
    <dgm:pt modelId="{F5471B85-CC22-405A-8638-BCEF65D52739}" type="sibTrans" cxnId="{8F06A9B3-5042-4CEA-BAA0-BE832BE25DD8}">
      <dgm:prSet/>
      <dgm:spPr/>
      <dgm:t>
        <a:bodyPr/>
        <a:lstStyle/>
        <a:p>
          <a:endParaRPr lang="en-GB"/>
        </a:p>
      </dgm:t>
    </dgm:pt>
    <dgm:pt modelId="{185F8B13-7806-48CE-9D13-D9FD6E568DB0}" type="pres">
      <dgm:prSet presAssocID="{78A7496E-810C-402C-8483-FF99ADB8D21A}" presName="Name0" presStyleCnt="0">
        <dgm:presLayoutVars>
          <dgm:chMax val="7"/>
          <dgm:resizeHandles val="exact"/>
        </dgm:presLayoutVars>
      </dgm:prSet>
      <dgm:spPr/>
      <dgm:t>
        <a:bodyPr/>
        <a:lstStyle/>
        <a:p>
          <a:endParaRPr lang="en-GB"/>
        </a:p>
      </dgm:t>
    </dgm:pt>
    <dgm:pt modelId="{7125F83C-95DE-41C0-AE30-47E26FD0EC15}" type="pres">
      <dgm:prSet presAssocID="{78A7496E-810C-402C-8483-FF99ADB8D21A}" presName="comp1" presStyleCnt="0"/>
      <dgm:spPr/>
      <dgm:t>
        <a:bodyPr/>
        <a:lstStyle/>
        <a:p>
          <a:endParaRPr lang="en-GB"/>
        </a:p>
      </dgm:t>
    </dgm:pt>
    <dgm:pt modelId="{1DE2D253-6E37-42D9-96FA-2C58C1BC17A2}" type="pres">
      <dgm:prSet presAssocID="{78A7496E-810C-402C-8483-FF99ADB8D21A}" presName="circle1" presStyleLbl="node1" presStyleIdx="0" presStyleCnt="2" custLinFactX="100000" custLinFactNeighborX="138780" custLinFactNeighborY="-86923"/>
      <dgm:spPr/>
      <dgm:t>
        <a:bodyPr/>
        <a:lstStyle/>
        <a:p>
          <a:endParaRPr lang="en-GB"/>
        </a:p>
      </dgm:t>
    </dgm:pt>
    <dgm:pt modelId="{2B4872B3-DD0B-4377-A962-80CB23C9C906}" type="pres">
      <dgm:prSet presAssocID="{78A7496E-810C-402C-8483-FF99ADB8D21A}" presName="c1text" presStyleLbl="node1" presStyleIdx="0" presStyleCnt="2">
        <dgm:presLayoutVars>
          <dgm:bulletEnabled val="1"/>
        </dgm:presLayoutVars>
      </dgm:prSet>
      <dgm:spPr/>
      <dgm:t>
        <a:bodyPr/>
        <a:lstStyle/>
        <a:p>
          <a:endParaRPr lang="en-GB"/>
        </a:p>
      </dgm:t>
    </dgm:pt>
    <dgm:pt modelId="{87AAF3E0-756C-4DC9-B1AD-2F6124E9F331}" type="pres">
      <dgm:prSet presAssocID="{78A7496E-810C-402C-8483-FF99ADB8D21A}" presName="comp2" presStyleCnt="0"/>
      <dgm:spPr/>
      <dgm:t>
        <a:bodyPr/>
        <a:lstStyle/>
        <a:p>
          <a:endParaRPr lang="en-GB"/>
        </a:p>
      </dgm:t>
    </dgm:pt>
    <dgm:pt modelId="{440DEC3E-0574-4963-B462-F4A3CFB61771}" type="pres">
      <dgm:prSet presAssocID="{78A7496E-810C-402C-8483-FF99ADB8D21A}" presName="circle2" presStyleLbl="node1" presStyleIdx="1" presStyleCnt="2" custScaleX="70874" custScaleY="70615" custLinFactNeighborX="-11811" custLinFactNeighborY="-4984"/>
      <dgm:spPr/>
      <dgm:t>
        <a:bodyPr/>
        <a:lstStyle/>
        <a:p>
          <a:endParaRPr lang="en-GB"/>
        </a:p>
      </dgm:t>
    </dgm:pt>
    <dgm:pt modelId="{7024557C-6B1C-4A48-AB84-4A3875FEC021}" type="pres">
      <dgm:prSet presAssocID="{78A7496E-810C-402C-8483-FF99ADB8D21A}" presName="c2text" presStyleLbl="node1" presStyleIdx="1" presStyleCnt="2">
        <dgm:presLayoutVars>
          <dgm:bulletEnabled val="1"/>
        </dgm:presLayoutVars>
      </dgm:prSet>
      <dgm:spPr/>
      <dgm:t>
        <a:bodyPr/>
        <a:lstStyle/>
        <a:p>
          <a:endParaRPr lang="en-GB"/>
        </a:p>
      </dgm:t>
    </dgm:pt>
  </dgm:ptLst>
  <dgm:cxnLst>
    <dgm:cxn modelId="{AD6C1BEF-442F-4035-B420-6E6F96CDB9BF}" srcId="{78A7496E-810C-402C-8483-FF99ADB8D21A}" destId="{02CBB981-21E4-4DCC-B934-B02207696F4E}" srcOrd="0" destOrd="0" parTransId="{75984C18-1DE9-40CD-A7A7-6FF75F9F1730}" sibTransId="{893CA314-A369-4BFE-BF4F-DE0954DFC22C}"/>
    <dgm:cxn modelId="{5E394A02-BCAE-4AEE-B8D4-7E0D1A38BC43}" type="presOf" srcId="{32A010BE-3B07-4BCC-BAB9-9419DC691741}" destId="{440DEC3E-0574-4963-B462-F4A3CFB61771}" srcOrd="0" destOrd="0" presId="urn:microsoft.com/office/officeart/2005/8/layout/venn2"/>
    <dgm:cxn modelId="{22E30452-B132-426D-B285-91E337075708}" type="presOf" srcId="{02CBB981-21E4-4DCC-B934-B02207696F4E}" destId="{2B4872B3-DD0B-4377-A962-80CB23C9C906}" srcOrd="1" destOrd="0" presId="urn:microsoft.com/office/officeart/2005/8/layout/venn2"/>
    <dgm:cxn modelId="{DCF48AF6-82E3-46E7-B1B6-57D8589995F0}" type="presOf" srcId="{32A010BE-3B07-4BCC-BAB9-9419DC691741}" destId="{7024557C-6B1C-4A48-AB84-4A3875FEC021}" srcOrd="1" destOrd="0" presId="urn:microsoft.com/office/officeart/2005/8/layout/venn2"/>
    <dgm:cxn modelId="{2C66F13B-DC1C-4A33-8E64-6FE4DECB8FB0}" type="presOf" srcId="{02CBB981-21E4-4DCC-B934-B02207696F4E}" destId="{1DE2D253-6E37-42D9-96FA-2C58C1BC17A2}" srcOrd="0" destOrd="0" presId="urn:microsoft.com/office/officeart/2005/8/layout/venn2"/>
    <dgm:cxn modelId="{19C5531E-658C-4E94-BCD5-A92279071ADD}" type="presOf" srcId="{78A7496E-810C-402C-8483-FF99ADB8D21A}" destId="{185F8B13-7806-48CE-9D13-D9FD6E568DB0}" srcOrd="0" destOrd="0" presId="urn:microsoft.com/office/officeart/2005/8/layout/venn2"/>
    <dgm:cxn modelId="{8F06A9B3-5042-4CEA-BAA0-BE832BE25DD8}" srcId="{78A7496E-810C-402C-8483-FF99ADB8D21A}" destId="{32A010BE-3B07-4BCC-BAB9-9419DC691741}" srcOrd="1" destOrd="0" parTransId="{00479923-F20C-48AC-9117-973C21443C47}" sibTransId="{F5471B85-CC22-405A-8638-BCEF65D52739}"/>
    <dgm:cxn modelId="{738EE149-EFB6-4BA5-968F-4824CA6E8035}" type="presParOf" srcId="{185F8B13-7806-48CE-9D13-D9FD6E568DB0}" destId="{7125F83C-95DE-41C0-AE30-47E26FD0EC15}" srcOrd="0" destOrd="0" presId="urn:microsoft.com/office/officeart/2005/8/layout/venn2"/>
    <dgm:cxn modelId="{E64B8797-DDD7-44BF-835B-8947F6602B63}" type="presParOf" srcId="{7125F83C-95DE-41C0-AE30-47E26FD0EC15}" destId="{1DE2D253-6E37-42D9-96FA-2C58C1BC17A2}" srcOrd="0" destOrd="0" presId="urn:microsoft.com/office/officeart/2005/8/layout/venn2"/>
    <dgm:cxn modelId="{813F5951-168F-4D79-A9BF-1F6737B2A465}" type="presParOf" srcId="{7125F83C-95DE-41C0-AE30-47E26FD0EC15}" destId="{2B4872B3-DD0B-4377-A962-80CB23C9C906}" srcOrd="1" destOrd="0" presId="urn:microsoft.com/office/officeart/2005/8/layout/venn2"/>
    <dgm:cxn modelId="{14E23A16-CC27-4A85-8EB2-7D51AA7184D1}" type="presParOf" srcId="{185F8B13-7806-48CE-9D13-D9FD6E568DB0}" destId="{87AAF3E0-756C-4DC9-B1AD-2F6124E9F331}" srcOrd="1" destOrd="0" presId="urn:microsoft.com/office/officeart/2005/8/layout/venn2"/>
    <dgm:cxn modelId="{2097FA78-C716-4949-8F7D-DA5B67C553C9}" type="presParOf" srcId="{87AAF3E0-756C-4DC9-B1AD-2F6124E9F331}" destId="{440DEC3E-0574-4963-B462-F4A3CFB61771}" srcOrd="0" destOrd="0" presId="urn:microsoft.com/office/officeart/2005/8/layout/venn2"/>
    <dgm:cxn modelId="{702043FF-AE43-47E3-B39B-4F3E1FF7A76C}" type="presParOf" srcId="{87AAF3E0-756C-4DC9-B1AD-2F6124E9F331}" destId="{7024557C-6B1C-4A48-AB84-4A3875FEC021}"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D0AAF4-C039-4DD1-82AC-3D028162F08D}" type="doc">
      <dgm:prSet loTypeId="urn:microsoft.com/office/officeart/2005/8/layout/hList6" loCatId="list" qsTypeId="urn:microsoft.com/office/officeart/2005/8/quickstyle/simple4" qsCatId="simple" csTypeId="urn:microsoft.com/office/officeart/2005/8/colors/accent3_4" csCatId="accent3" phldr="1"/>
      <dgm:spPr/>
      <dgm:t>
        <a:bodyPr/>
        <a:lstStyle/>
        <a:p>
          <a:endParaRPr lang="en-GB"/>
        </a:p>
      </dgm:t>
    </dgm:pt>
    <dgm:pt modelId="{74CE275E-F3FF-4D75-BFB7-5079C83240BB}">
      <dgm:prSet phldrT="[Text]"/>
      <dgm:spPr/>
      <dgm:t>
        <a:bodyPr/>
        <a:lstStyle/>
        <a:p>
          <a:r>
            <a:rPr lang="en-GB" dirty="0" smtClean="0">
              <a:solidFill>
                <a:schemeClr val="tx1">
                  <a:lumMod val="85000"/>
                  <a:lumOff val="15000"/>
                </a:schemeClr>
              </a:solidFill>
              <a:latin typeface="Calibri" pitchFamily="34" charset="0"/>
            </a:rPr>
            <a:t>Non-constant pointer to non-constant data</a:t>
          </a:r>
          <a:endParaRPr lang="en-GB" dirty="0">
            <a:solidFill>
              <a:schemeClr val="bg1"/>
            </a:solidFill>
          </a:endParaRPr>
        </a:p>
      </dgm:t>
    </dgm:pt>
    <dgm:pt modelId="{735D1A3C-8443-42CD-84FC-DEBE89C123CC}" type="parTrans" cxnId="{A83DB8A9-38F8-47F9-AC71-9E1CC4034874}">
      <dgm:prSet/>
      <dgm:spPr/>
      <dgm:t>
        <a:bodyPr/>
        <a:lstStyle/>
        <a:p>
          <a:endParaRPr lang="en-GB"/>
        </a:p>
      </dgm:t>
    </dgm:pt>
    <dgm:pt modelId="{6672CF6C-3F05-435F-B27B-2B68F08CF8CA}" type="sibTrans" cxnId="{A83DB8A9-38F8-47F9-AC71-9E1CC4034874}">
      <dgm:prSet/>
      <dgm:spPr/>
      <dgm:t>
        <a:bodyPr/>
        <a:lstStyle/>
        <a:p>
          <a:endParaRPr lang="en-GB"/>
        </a:p>
      </dgm:t>
    </dgm:pt>
    <dgm:pt modelId="{3EE9080E-E7C2-4E1A-9258-439668CD5FD2}">
      <dgm:prSet/>
      <dgm:spPr/>
      <dgm:t>
        <a:bodyPr/>
        <a:lstStyle/>
        <a:p>
          <a:r>
            <a:rPr lang="en-GB" dirty="0" smtClean="0">
              <a:solidFill>
                <a:schemeClr val="tx1">
                  <a:lumMod val="85000"/>
                  <a:lumOff val="15000"/>
                </a:schemeClr>
              </a:solidFill>
              <a:latin typeface="Calibri" pitchFamily="34" charset="0"/>
            </a:rPr>
            <a:t>Non-constant pointer to constant data </a:t>
          </a:r>
          <a:endParaRPr lang="en-GB" dirty="0">
            <a:solidFill>
              <a:schemeClr val="tx1">
                <a:lumMod val="85000"/>
                <a:lumOff val="15000"/>
              </a:schemeClr>
            </a:solidFill>
            <a:latin typeface="Calibri" pitchFamily="34" charset="0"/>
          </a:endParaRPr>
        </a:p>
      </dgm:t>
    </dgm:pt>
    <dgm:pt modelId="{A9BC83A7-08D6-459F-9A01-B70646632959}" type="parTrans" cxnId="{9B4AC079-AD74-4358-8B0C-1CCB10AEEDF0}">
      <dgm:prSet/>
      <dgm:spPr/>
      <dgm:t>
        <a:bodyPr/>
        <a:lstStyle/>
        <a:p>
          <a:endParaRPr lang="en-GB"/>
        </a:p>
      </dgm:t>
    </dgm:pt>
    <dgm:pt modelId="{1959C745-60B1-46CC-A750-16DD49B4DFCB}" type="sibTrans" cxnId="{9B4AC079-AD74-4358-8B0C-1CCB10AEEDF0}">
      <dgm:prSet/>
      <dgm:spPr/>
      <dgm:t>
        <a:bodyPr/>
        <a:lstStyle/>
        <a:p>
          <a:endParaRPr lang="en-GB"/>
        </a:p>
      </dgm:t>
    </dgm:pt>
    <dgm:pt modelId="{908F8D5D-37CB-49BC-B18B-130753B4CF68}">
      <dgm:prSet/>
      <dgm:spPr/>
      <dgm:t>
        <a:bodyPr/>
        <a:lstStyle/>
        <a:p>
          <a:r>
            <a:rPr lang="en-GB" dirty="0" smtClean="0">
              <a:solidFill>
                <a:schemeClr val="tx1">
                  <a:lumMod val="85000"/>
                  <a:lumOff val="15000"/>
                </a:schemeClr>
              </a:solidFill>
              <a:latin typeface="Calibri" pitchFamily="34" charset="0"/>
            </a:rPr>
            <a:t>Constant pointer to non-constant data </a:t>
          </a:r>
          <a:endParaRPr lang="en-GB" dirty="0">
            <a:solidFill>
              <a:schemeClr val="tx1">
                <a:lumMod val="85000"/>
                <a:lumOff val="15000"/>
              </a:schemeClr>
            </a:solidFill>
            <a:latin typeface="Calibri" pitchFamily="34" charset="0"/>
          </a:endParaRPr>
        </a:p>
      </dgm:t>
    </dgm:pt>
    <dgm:pt modelId="{51994547-DC88-477D-ACAE-95CA3D406BCD}" type="parTrans" cxnId="{423BCBD8-C48B-4097-BA57-418E53A1E6CF}">
      <dgm:prSet/>
      <dgm:spPr/>
      <dgm:t>
        <a:bodyPr/>
        <a:lstStyle/>
        <a:p>
          <a:endParaRPr lang="en-GB"/>
        </a:p>
      </dgm:t>
    </dgm:pt>
    <dgm:pt modelId="{E7A6A09F-1706-40EF-81A4-F4529A1BB2EA}" type="sibTrans" cxnId="{423BCBD8-C48B-4097-BA57-418E53A1E6CF}">
      <dgm:prSet/>
      <dgm:spPr/>
      <dgm:t>
        <a:bodyPr/>
        <a:lstStyle/>
        <a:p>
          <a:endParaRPr lang="en-GB"/>
        </a:p>
      </dgm:t>
    </dgm:pt>
    <dgm:pt modelId="{EE3DD1B4-1D40-458C-BF1C-39372B9EBA2F}">
      <dgm:prSet/>
      <dgm:spPr/>
      <dgm:t>
        <a:bodyPr/>
        <a:lstStyle/>
        <a:p>
          <a:r>
            <a:rPr lang="en-GB" dirty="0" smtClean="0">
              <a:solidFill>
                <a:schemeClr val="tx1">
                  <a:lumMod val="85000"/>
                  <a:lumOff val="15000"/>
                </a:schemeClr>
              </a:solidFill>
              <a:latin typeface="Calibri" pitchFamily="34" charset="0"/>
            </a:rPr>
            <a:t>Constant pointer to constant data </a:t>
          </a:r>
          <a:endParaRPr lang="en-GB" dirty="0">
            <a:solidFill>
              <a:schemeClr val="tx1">
                <a:lumMod val="85000"/>
                <a:lumOff val="15000"/>
              </a:schemeClr>
            </a:solidFill>
            <a:latin typeface="Calibri" pitchFamily="34" charset="0"/>
          </a:endParaRPr>
        </a:p>
      </dgm:t>
    </dgm:pt>
    <dgm:pt modelId="{F1D7D464-5352-4B2F-97EE-8D566B5C36D5}" type="parTrans" cxnId="{DAEE08AC-B6BF-43EA-9F23-EB8941F9D654}">
      <dgm:prSet/>
      <dgm:spPr/>
      <dgm:t>
        <a:bodyPr/>
        <a:lstStyle/>
        <a:p>
          <a:endParaRPr lang="en-GB"/>
        </a:p>
      </dgm:t>
    </dgm:pt>
    <dgm:pt modelId="{BE8F23C4-FC82-4486-A4A4-2C9FC6EAB60F}" type="sibTrans" cxnId="{DAEE08AC-B6BF-43EA-9F23-EB8941F9D654}">
      <dgm:prSet/>
      <dgm:spPr/>
      <dgm:t>
        <a:bodyPr/>
        <a:lstStyle/>
        <a:p>
          <a:endParaRPr lang="en-GB"/>
        </a:p>
      </dgm:t>
    </dgm:pt>
    <dgm:pt modelId="{7B725C6E-FFCA-45F9-991E-18C0E64C1A48}" type="pres">
      <dgm:prSet presAssocID="{D3D0AAF4-C039-4DD1-82AC-3D028162F08D}" presName="Name0" presStyleCnt="0">
        <dgm:presLayoutVars>
          <dgm:dir/>
          <dgm:resizeHandles val="exact"/>
        </dgm:presLayoutVars>
      </dgm:prSet>
      <dgm:spPr/>
      <dgm:t>
        <a:bodyPr/>
        <a:lstStyle/>
        <a:p>
          <a:endParaRPr lang="en-GB"/>
        </a:p>
      </dgm:t>
    </dgm:pt>
    <dgm:pt modelId="{B390EFAD-50F6-4D49-802B-C26CD92FC716}" type="pres">
      <dgm:prSet presAssocID="{74CE275E-F3FF-4D75-BFB7-5079C83240BB}" presName="node" presStyleLbl="node1" presStyleIdx="0" presStyleCnt="4" custLinFactX="-7630" custLinFactNeighborX="-100000" custLinFactNeighborY="-15625">
        <dgm:presLayoutVars>
          <dgm:bulletEnabled val="1"/>
        </dgm:presLayoutVars>
      </dgm:prSet>
      <dgm:spPr/>
      <dgm:t>
        <a:bodyPr/>
        <a:lstStyle/>
        <a:p>
          <a:endParaRPr lang="en-GB"/>
        </a:p>
      </dgm:t>
    </dgm:pt>
    <dgm:pt modelId="{60D53CEF-06FE-4509-A706-7B1D061B20A4}" type="pres">
      <dgm:prSet presAssocID="{6672CF6C-3F05-435F-B27B-2B68F08CF8CA}" presName="sibTrans" presStyleCnt="0"/>
      <dgm:spPr/>
    </dgm:pt>
    <dgm:pt modelId="{C2CEC2F0-ACE0-4F9E-9293-75345F3E1505}" type="pres">
      <dgm:prSet presAssocID="{3EE9080E-E7C2-4E1A-9258-439668CD5FD2}" presName="node" presStyleLbl="node1" presStyleIdx="1" presStyleCnt="4">
        <dgm:presLayoutVars>
          <dgm:bulletEnabled val="1"/>
        </dgm:presLayoutVars>
      </dgm:prSet>
      <dgm:spPr/>
      <dgm:t>
        <a:bodyPr/>
        <a:lstStyle/>
        <a:p>
          <a:endParaRPr lang="en-GB"/>
        </a:p>
      </dgm:t>
    </dgm:pt>
    <dgm:pt modelId="{7071169B-97D5-4768-88F3-C6B9CD647C20}" type="pres">
      <dgm:prSet presAssocID="{1959C745-60B1-46CC-A750-16DD49B4DFCB}" presName="sibTrans" presStyleCnt="0"/>
      <dgm:spPr/>
    </dgm:pt>
    <dgm:pt modelId="{6DAB9F81-529F-41B8-82CE-23F426FF32B3}" type="pres">
      <dgm:prSet presAssocID="{908F8D5D-37CB-49BC-B18B-130753B4CF68}" presName="node" presStyleLbl="node1" presStyleIdx="2" presStyleCnt="4">
        <dgm:presLayoutVars>
          <dgm:bulletEnabled val="1"/>
        </dgm:presLayoutVars>
      </dgm:prSet>
      <dgm:spPr/>
      <dgm:t>
        <a:bodyPr/>
        <a:lstStyle/>
        <a:p>
          <a:endParaRPr lang="en-GB"/>
        </a:p>
      </dgm:t>
    </dgm:pt>
    <dgm:pt modelId="{5F08785E-52AA-46BA-945A-CA4A9853EEFE}" type="pres">
      <dgm:prSet presAssocID="{E7A6A09F-1706-40EF-81A4-F4529A1BB2EA}" presName="sibTrans" presStyleCnt="0"/>
      <dgm:spPr/>
    </dgm:pt>
    <dgm:pt modelId="{69853E1D-A8CC-435D-9FD9-BDFD932ACB4B}" type="pres">
      <dgm:prSet presAssocID="{EE3DD1B4-1D40-458C-BF1C-39372B9EBA2F}" presName="node" presStyleLbl="node1" presStyleIdx="3" presStyleCnt="4">
        <dgm:presLayoutVars>
          <dgm:bulletEnabled val="1"/>
        </dgm:presLayoutVars>
      </dgm:prSet>
      <dgm:spPr/>
      <dgm:t>
        <a:bodyPr/>
        <a:lstStyle/>
        <a:p>
          <a:endParaRPr lang="en-GB"/>
        </a:p>
      </dgm:t>
    </dgm:pt>
  </dgm:ptLst>
  <dgm:cxnLst>
    <dgm:cxn modelId="{DAEE08AC-B6BF-43EA-9F23-EB8941F9D654}" srcId="{D3D0AAF4-C039-4DD1-82AC-3D028162F08D}" destId="{EE3DD1B4-1D40-458C-BF1C-39372B9EBA2F}" srcOrd="3" destOrd="0" parTransId="{F1D7D464-5352-4B2F-97EE-8D566B5C36D5}" sibTransId="{BE8F23C4-FC82-4486-A4A4-2C9FC6EAB60F}"/>
    <dgm:cxn modelId="{259FF63F-5690-46F2-BF84-FFA267FD4F0E}" type="presOf" srcId="{D3D0AAF4-C039-4DD1-82AC-3D028162F08D}" destId="{7B725C6E-FFCA-45F9-991E-18C0E64C1A48}" srcOrd="0" destOrd="0" presId="urn:microsoft.com/office/officeart/2005/8/layout/hList6"/>
    <dgm:cxn modelId="{A83DB8A9-38F8-47F9-AC71-9E1CC4034874}" srcId="{D3D0AAF4-C039-4DD1-82AC-3D028162F08D}" destId="{74CE275E-F3FF-4D75-BFB7-5079C83240BB}" srcOrd="0" destOrd="0" parTransId="{735D1A3C-8443-42CD-84FC-DEBE89C123CC}" sibTransId="{6672CF6C-3F05-435F-B27B-2B68F08CF8CA}"/>
    <dgm:cxn modelId="{30F01E1A-2F36-487C-86F4-39FD2CAE07C2}" type="presOf" srcId="{EE3DD1B4-1D40-458C-BF1C-39372B9EBA2F}" destId="{69853E1D-A8CC-435D-9FD9-BDFD932ACB4B}" srcOrd="0" destOrd="0" presId="urn:microsoft.com/office/officeart/2005/8/layout/hList6"/>
    <dgm:cxn modelId="{9B4AC079-AD74-4358-8B0C-1CCB10AEEDF0}" srcId="{D3D0AAF4-C039-4DD1-82AC-3D028162F08D}" destId="{3EE9080E-E7C2-4E1A-9258-439668CD5FD2}" srcOrd="1" destOrd="0" parTransId="{A9BC83A7-08D6-459F-9A01-B70646632959}" sibTransId="{1959C745-60B1-46CC-A750-16DD49B4DFCB}"/>
    <dgm:cxn modelId="{88E466E9-25B2-4807-8FFA-7BB1ADB32286}" type="presOf" srcId="{74CE275E-F3FF-4D75-BFB7-5079C83240BB}" destId="{B390EFAD-50F6-4D49-802B-C26CD92FC716}" srcOrd="0" destOrd="0" presId="urn:microsoft.com/office/officeart/2005/8/layout/hList6"/>
    <dgm:cxn modelId="{423BCBD8-C48B-4097-BA57-418E53A1E6CF}" srcId="{D3D0AAF4-C039-4DD1-82AC-3D028162F08D}" destId="{908F8D5D-37CB-49BC-B18B-130753B4CF68}" srcOrd="2" destOrd="0" parTransId="{51994547-DC88-477D-ACAE-95CA3D406BCD}" sibTransId="{E7A6A09F-1706-40EF-81A4-F4529A1BB2EA}"/>
    <dgm:cxn modelId="{A5C225D1-0352-433A-A2E6-6D5876DC6907}" type="presOf" srcId="{3EE9080E-E7C2-4E1A-9258-439668CD5FD2}" destId="{C2CEC2F0-ACE0-4F9E-9293-75345F3E1505}" srcOrd="0" destOrd="0" presId="urn:microsoft.com/office/officeart/2005/8/layout/hList6"/>
    <dgm:cxn modelId="{8218B193-4565-4BC4-9D2A-21270F85769C}" type="presOf" srcId="{908F8D5D-37CB-49BC-B18B-130753B4CF68}" destId="{6DAB9F81-529F-41B8-82CE-23F426FF32B3}" srcOrd="0" destOrd="0" presId="urn:microsoft.com/office/officeart/2005/8/layout/hList6"/>
    <dgm:cxn modelId="{010A349A-6A54-44B6-AE99-52DF39AA070C}" type="presParOf" srcId="{7B725C6E-FFCA-45F9-991E-18C0E64C1A48}" destId="{B390EFAD-50F6-4D49-802B-C26CD92FC716}" srcOrd="0" destOrd="0" presId="urn:microsoft.com/office/officeart/2005/8/layout/hList6"/>
    <dgm:cxn modelId="{75927474-026A-495B-AE0C-E0B0E2ECEAF5}" type="presParOf" srcId="{7B725C6E-FFCA-45F9-991E-18C0E64C1A48}" destId="{60D53CEF-06FE-4509-A706-7B1D061B20A4}" srcOrd="1" destOrd="0" presId="urn:microsoft.com/office/officeart/2005/8/layout/hList6"/>
    <dgm:cxn modelId="{FBAAF40F-E5ED-405A-9440-61ED8BD0FA22}" type="presParOf" srcId="{7B725C6E-FFCA-45F9-991E-18C0E64C1A48}" destId="{C2CEC2F0-ACE0-4F9E-9293-75345F3E1505}" srcOrd="2" destOrd="0" presId="urn:microsoft.com/office/officeart/2005/8/layout/hList6"/>
    <dgm:cxn modelId="{EF33A8C2-6FAB-46B9-BBE8-7D4B19FFBCA1}" type="presParOf" srcId="{7B725C6E-FFCA-45F9-991E-18C0E64C1A48}" destId="{7071169B-97D5-4768-88F3-C6B9CD647C20}" srcOrd="3" destOrd="0" presId="urn:microsoft.com/office/officeart/2005/8/layout/hList6"/>
    <dgm:cxn modelId="{A400D02E-758B-4FE9-8EC0-DD394AD636EA}" type="presParOf" srcId="{7B725C6E-FFCA-45F9-991E-18C0E64C1A48}" destId="{6DAB9F81-529F-41B8-82CE-23F426FF32B3}" srcOrd="4" destOrd="0" presId="urn:microsoft.com/office/officeart/2005/8/layout/hList6"/>
    <dgm:cxn modelId="{6102BF4F-D298-49DE-B549-6F97FE7208A6}" type="presParOf" srcId="{7B725C6E-FFCA-45F9-991E-18C0E64C1A48}" destId="{5F08785E-52AA-46BA-945A-CA4A9853EEFE}" srcOrd="5" destOrd="0" presId="urn:microsoft.com/office/officeart/2005/8/layout/hList6"/>
    <dgm:cxn modelId="{86D07558-8DB2-43DB-8B94-C27BF6C0D5CD}" type="presParOf" srcId="{7B725C6E-FFCA-45F9-991E-18C0E64C1A48}" destId="{69853E1D-A8CC-435D-9FD9-BDFD932ACB4B}"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D6EBD7-46FB-4B85-99CA-AEA786D1FC90}" type="doc">
      <dgm:prSet loTypeId="urn:microsoft.com/office/officeart/2005/8/layout/lProcess2" loCatId="list" qsTypeId="urn:microsoft.com/office/officeart/2005/8/quickstyle/simple4" qsCatId="simple" csTypeId="urn:microsoft.com/office/officeart/2005/8/colors/accent3_4" csCatId="accent3" phldr="1"/>
      <dgm:spPr/>
      <dgm:t>
        <a:bodyPr/>
        <a:lstStyle/>
        <a:p>
          <a:endParaRPr lang="en-GB"/>
        </a:p>
      </dgm:t>
    </dgm:pt>
    <dgm:pt modelId="{C6BF64FB-C82E-46CC-97F0-1D32C0B327F0}">
      <dgm:prSet phldrT="[Text]" custT="1"/>
      <dgm:spPr/>
      <dgm:t>
        <a:bodyPr/>
        <a:lstStyle/>
        <a:p>
          <a:r>
            <a:rPr lang="en-GB" sz="2000" b="1" kern="1200" baseline="0" dirty="0" err="1" smtClean="0">
              <a:solidFill>
                <a:schemeClr val="tx1"/>
              </a:solidFill>
              <a:effectLst/>
              <a:latin typeface="Courier New" pitchFamily="49" charset="0"/>
              <a:ea typeface="Calibri"/>
              <a:cs typeface="Courier New" pitchFamily="49" charset="0"/>
            </a:rPr>
            <a:t>unique_ptr</a:t>
          </a:r>
          <a:r>
            <a:rPr lang="en-GB" sz="2000" b="0" kern="1200" dirty="0" smtClean="0"/>
            <a:t> </a:t>
          </a:r>
          <a:endParaRPr lang="en-GB" sz="2000" b="0" kern="1200" dirty="0"/>
        </a:p>
      </dgm:t>
    </dgm:pt>
    <dgm:pt modelId="{23A7B186-8A60-4634-B53F-93DF96CF3F8C}" type="parTrans" cxnId="{9400249C-91BB-4B4A-8F43-A5D3B339CB3B}">
      <dgm:prSet/>
      <dgm:spPr/>
      <dgm:t>
        <a:bodyPr/>
        <a:lstStyle/>
        <a:p>
          <a:endParaRPr lang="en-GB"/>
        </a:p>
      </dgm:t>
    </dgm:pt>
    <dgm:pt modelId="{C291C22B-DBFC-40AA-B67C-43026AFED231}" type="sibTrans" cxnId="{9400249C-91BB-4B4A-8F43-A5D3B339CB3B}">
      <dgm:prSet/>
      <dgm:spPr/>
      <dgm:t>
        <a:bodyPr/>
        <a:lstStyle/>
        <a:p>
          <a:endParaRPr lang="en-GB"/>
        </a:p>
      </dgm:t>
    </dgm:pt>
    <dgm:pt modelId="{170E294F-7A86-4351-9CEF-979E22A2D700}">
      <dgm:prSet/>
      <dgm:spPr/>
      <dgm:t>
        <a:bodyPr/>
        <a:lstStyle/>
        <a:p>
          <a:r>
            <a:rPr lang="en-GB" dirty="0" smtClean="0"/>
            <a:t>Uniquely refers to an item which is deleted when the pointer goes out of scope. </a:t>
          </a:r>
          <a:endParaRPr lang="en-GB" dirty="0"/>
        </a:p>
      </dgm:t>
    </dgm:pt>
    <dgm:pt modelId="{67BAB4D2-104C-4CBC-81ED-CAED11AAD4F3}" type="parTrans" cxnId="{B611284B-7B52-42F7-8721-C07068DF9FF0}">
      <dgm:prSet/>
      <dgm:spPr/>
      <dgm:t>
        <a:bodyPr/>
        <a:lstStyle/>
        <a:p>
          <a:endParaRPr lang="en-GB"/>
        </a:p>
      </dgm:t>
    </dgm:pt>
    <dgm:pt modelId="{11A115DB-A7AC-483A-972B-3D1CBEACB66F}" type="sibTrans" cxnId="{B611284B-7B52-42F7-8721-C07068DF9FF0}">
      <dgm:prSet/>
      <dgm:spPr/>
      <dgm:t>
        <a:bodyPr/>
        <a:lstStyle/>
        <a:p>
          <a:endParaRPr lang="en-GB"/>
        </a:p>
      </dgm:t>
    </dgm:pt>
    <dgm:pt modelId="{7DE1765B-5547-4B84-907B-F366D187B84C}">
      <dgm:prSet custT="1"/>
      <dgm:spPr/>
      <dgm:t>
        <a:bodyPr/>
        <a:lstStyle/>
        <a:p>
          <a:r>
            <a:rPr lang="en-GB" sz="2000" b="1" kern="1200" baseline="0" dirty="0" err="1" smtClean="0">
              <a:solidFill>
                <a:schemeClr val="tx1"/>
              </a:solidFill>
              <a:effectLst/>
              <a:latin typeface="Courier New" pitchFamily="49" charset="0"/>
              <a:ea typeface="Calibri"/>
              <a:cs typeface="Courier New" pitchFamily="49" charset="0"/>
            </a:rPr>
            <a:t>shared_ptr</a:t>
          </a:r>
          <a:endParaRPr lang="en-GB" sz="1400" b="1" kern="1200" baseline="0" dirty="0">
            <a:solidFill>
              <a:schemeClr val="tx1"/>
            </a:solidFill>
            <a:effectLst/>
            <a:latin typeface="Courier New" pitchFamily="49" charset="0"/>
            <a:ea typeface="Calibri"/>
            <a:cs typeface="Courier New" pitchFamily="49" charset="0"/>
          </a:endParaRPr>
        </a:p>
      </dgm:t>
    </dgm:pt>
    <dgm:pt modelId="{2A4F58AA-909F-490B-8FEE-3759492CD8DE}" type="parTrans" cxnId="{D26F3EB8-61B6-4263-A31C-48817C264784}">
      <dgm:prSet/>
      <dgm:spPr/>
      <dgm:t>
        <a:bodyPr/>
        <a:lstStyle/>
        <a:p>
          <a:endParaRPr lang="en-GB"/>
        </a:p>
      </dgm:t>
    </dgm:pt>
    <dgm:pt modelId="{AACA24C3-D1EE-4A91-BF34-C6814B58CE6E}" type="sibTrans" cxnId="{D26F3EB8-61B6-4263-A31C-48817C264784}">
      <dgm:prSet/>
      <dgm:spPr/>
      <dgm:t>
        <a:bodyPr/>
        <a:lstStyle/>
        <a:p>
          <a:endParaRPr lang="en-GB"/>
        </a:p>
      </dgm:t>
    </dgm:pt>
    <dgm:pt modelId="{603F6F5F-3F50-49CC-AF73-1AAF6F60E512}">
      <dgm:prSet/>
      <dgm:spPr>
        <a:solidFill>
          <a:schemeClr val="accent3">
            <a:lumMod val="50000"/>
          </a:schemeClr>
        </a:solidFill>
      </dgm:spPr>
      <dgm:t>
        <a:bodyPr/>
        <a:lstStyle/>
        <a:p>
          <a:r>
            <a:rPr lang="en-GB" dirty="0" smtClean="0"/>
            <a:t>Reference-counted smart pointer. The raw pointer is deleted when all shared pointers go out of scope.</a:t>
          </a:r>
          <a:endParaRPr lang="en-GB" dirty="0"/>
        </a:p>
      </dgm:t>
    </dgm:pt>
    <dgm:pt modelId="{1508A289-8892-4088-841B-3B4A4FE1AECF}" type="parTrans" cxnId="{9587F51D-331B-4F6C-B8C3-7C96B62A2D76}">
      <dgm:prSet/>
      <dgm:spPr/>
      <dgm:t>
        <a:bodyPr/>
        <a:lstStyle/>
        <a:p>
          <a:endParaRPr lang="en-GB"/>
        </a:p>
      </dgm:t>
    </dgm:pt>
    <dgm:pt modelId="{F4F01A9A-6DE9-49FC-8BA2-6697034CBCD7}" type="sibTrans" cxnId="{9587F51D-331B-4F6C-B8C3-7C96B62A2D76}">
      <dgm:prSet/>
      <dgm:spPr/>
      <dgm:t>
        <a:bodyPr/>
        <a:lstStyle/>
        <a:p>
          <a:endParaRPr lang="en-GB"/>
        </a:p>
      </dgm:t>
    </dgm:pt>
    <dgm:pt modelId="{0280D219-9261-41DC-8A86-AE33D0316448}" type="pres">
      <dgm:prSet presAssocID="{C5D6EBD7-46FB-4B85-99CA-AEA786D1FC90}" presName="theList" presStyleCnt="0">
        <dgm:presLayoutVars>
          <dgm:dir/>
          <dgm:animLvl val="lvl"/>
          <dgm:resizeHandles val="exact"/>
        </dgm:presLayoutVars>
      </dgm:prSet>
      <dgm:spPr/>
      <dgm:t>
        <a:bodyPr/>
        <a:lstStyle/>
        <a:p>
          <a:endParaRPr lang="en-GB"/>
        </a:p>
      </dgm:t>
    </dgm:pt>
    <dgm:pt modelId="{9860FE1E-DD92-4813-87C0-01FFD9B6854F}" type="pres">
      <dgm:prSet presAssocID="{C6BF64FB-C82E-46CC-97F0-1D32C0B327F0}" presName="compNode" presStyleCnt="0"/>
      <dgm:spPr/>
    </dgm:pt>
    <dgm:pt modelId="{4B6A3172-B6E2-4F3C-9E3D-681F8F9B041B}" type="pres">
      <dgm:prSet presAssocID="{C6BF64FB-C82E-46CC-97F0-1D32C0B327F0}" presName="aNode" presStyleLbl="bgShp" presStyleIdx="0" presStyleCnt="2"/>
      <dgm:spPr/>
      <dgm:t>
        <a:bodyPr/>
        <a:lstStyle/>
        <a:p>
          <a:endParaRPr lang="en-GB"/>
        </a:p>
      </dgm:t>
    </dgm:pt>
    <dgm:pt modelId="{E88D918C-4048-4A23-8731-42A73ECA6660}" type="pres">
      <dgm:prSet presAssocID="{C6BF64FB-C82E-46CC-97F0-1D32C0B327F0}" presName="textNode" presStyleLbl="bgShp" presStyleIdx="0" presStyleCnt="2"/>
      <dgm:spPr/>
      <dgm:t>
        <a:bodyPr/>
        <a:lstStyle/>
        <a:p>
          <a:endParaRPr lang="en-GB"/>
        </a:p>
      </dgm:t>
    </dgm:pt>
    <dgm:pt modelId="{DAA88B9F-7325-43BC-89A7-315EF6E058F1}" type="pres">
      <dgm:prSet presAssocID="{C6BF64FB-C82E-46CC-97F0-1D32C0B327F0}" presName="compChildNode" presStyleCnt="0"/>
      <dgm:spPr/>
    </dgm:pt>
    <dgm:pt modelId="{4337C2DA-A19E-4E4F-BB8D-663881D1C6EE}" type="pres">
      <dgm:prSet presAssocID="{C6BF64FB-C82E-46CC-97F0-1D32C0B327F0}" presName="theInnerList" presStyleCnt="0"/>
      <dgm:spPr/>
    </dgm:pt>
    <dgm:pt modelId="{4E49AE4A-3B8E-467E-81E7-71C8CA7A0ED1}" type="pres">
      <dgm:prSet presAssocID="{170E294F-7A86-4351-9CEF-979E22A2D700}" presName="childNode" presStyleLbl="node1" presStyleIdx="0" presStyleCnt="2" custScaleY="116149">
        <dgm:presLayoutVars>
          <dgm:bulletEnabled val="1"/>
        </dgm:presLayoutVars>
      </dgm:prSet>
      <dgm:spPr/>
      <dgm:t>
        <a:bodyPr/>
        <a:lstStyle/>
        <a:p>
          <a:endParaRPr lang="en-GB"/>
        </a:p>
      </dgm:t>
    </dgm:pt>
    <dgm:pt modelId="{0EA7282C-A4E6-4571-AE09-C760E46C5241}" type="pres">
      <dgm:prSet presAssocID="{C6BF64FB-C82E-46CC-97F0-1D32C0B327F0}" presName="aSpace" presStyleCnt="0"/>
      <dgm:spPr/>
    </dgm:pt>
    <dgm:pt modelId="{1EFBFEFF-914E-462C-944C-A85768955BC6}" type="pres">
      <dgm:prSet presAssocID="{7DE1765B-5547-4B84-907B-F366D187B84C}" presName="compNode" presStyleCnt="0"/>
      <dgm:spPr/>
    </dgm:pt>
    <dgm:pt modelId="{8A8EF271-AEEF-47E6-827C-00B0DE34437B}" type="pres">
      <dgm:prSet presAssocID="{7DE1765B-5547-4B84-907B-F366D187B84C}" presName="aNode" presStyleLbl="bgShp" presStyleIdx="1" presStyleCnt="2"/>
      <dgm:spPr/>
      <dgm:t>
        <a:bodyPr/>
        <a:lstStyle/>
        <a:p>
          <a:endParaRPr lang="en-GB"/>
        </a:p>
      </dgm:t>
    </dgm:pt>
    <dgm:pt modelId="{7B78AF5C-A136-4632-B25D-C28FEAE41D60}" type="pres">
      <dgm:prSet presAssocID="{7DE1765B-5547-4B84-907B-F366D187B84C}" presName="textNode" presStyleLbl="bgShp" presStyleIdx="1" presStyleCnt="2"/>
      <dgm:spPr/>
      <dgm:t>
        <a:bodyPr/>
        <a:lstStyle/>
        <a:p>
          <a:endParaRPr lang="en-GB"/>
        </a:p>
      </dgm:t>
    </dgm:pt>
    <dgm:pt modelId="{C4B63222-EED0-4788-B740-0D8AA5BE1DEF}" type="pres">
      <dgm:prSet presAssocID="{7DE1765B-5547-4B84-907B-F366D187B84C}" presName="compChildNode" presStyleCnt="0"/>
      <dgm:spPr/>
    </dgm:pt>
    <dgm:pt modelId="{450B6A32-2691-46F6-9C6E-45AA7EE66FA2}" type="pres">
      <dgm:prSet presAssocID="{7DE1765B-5547-4B84-907B-F366D187B84C}" presName="theInnerList" presStyleCnt="0"/>
      <dgm:spPr/>
    </dgm:pt>
    <dgm:pt modelId="{4D5BE2B3-1658-437E-9F62-78DF3694D9E6}" type="pres">
      <dgm:prSet presAssocID="{603F6F5F-3F50-49CC-AF73-1AAF6F60E512}" presName="childNode" presStyleLbl="node1" presStyleIdx="1" presStyleCnt="2" custScaleY="116149">
        <dgm:presLayoutVars>
          <dgm:bulletEnabled val="1"/>
        </dgm:presLayoutVars>
      </dgm:prSet>
      <dgm:spPr/>
      <dgm:t>
        <a:bodyPr/>
        <a:lstStyle/>
        <a:p>
          <a:endParaRPr lang="en-GB"/>
        </a:p>
      </dgm:t>
    </dgm:pt>
  </dgm:ptLst>
  <dgm:cxnLst>
    <dgm:cxn modelId="{9587F51D-331B-4F6C-B8C3-7C96B62A2D76}" srcId="{7DE1765B-5547-4B84-907B-F366D187B84C}" destId="{603F6F5F-3F50-49CC-AF73-1AAF6F60E512}" srcOrd="0" destOrd="0" parTransId="{1508A289-8892-4088-841B-3B4A4FE1AECF}" sibTransId="{F4F01A9A-6DE9-49FC-8BA2-6697034CBCD7}"/>
    <dgm:cxn modelId="{B1109D26-B112-47BA-8594-EFB53AAC44BB}" type="presOf" srcId="{C5D6EBD7-46FB-4B85-99CA-AEA786D1FC90}" destId="{0280D219-9261-41DC-8A86-AE33D0316448}" srcOrd="0" destOrd="0" presId="urn:microsoft.com/office/officeart/2005/8/layout/lProcess2"/>
    <dgm:cxn modelId="{91AB2758-4713-4CEC-B055-CE390B9AF890}" type="presOf" srcId="{7DE1765B-5547-4B84-907B-F366D187B84C}" destId="{8A8EF271-AEEF-47E6-827C-00B0DE34437B}" srcOrd="0" destOrd="0" presId="urn:microsoft.com/office/officeart/2005/8/layout/lProcess2"/>
    <dgm:cxn modelId="{460ED7AD-9D9A-4F98-A6A8-BB5A7FB41346}" type="presOf" srcId="{603F6F5F-3F50-49CC-AF73-1AAF6F60E512}" destId="{4D5BE2B3-1658-437E-9F62-78DF3694D9E6}" srcOrd="0" destOrd="0" presId="urn:microsoft.com/office/officeart/2005/8/layout/lProcess2"/>
    <dgm:cxn modelId="{621DB815-CAFA-4767-B2BE-B216349DA0F4}" type="presOf" srcId="{C6BF64FB-C82E-46CC-97F0-1D32C0B327F0}" destId="{E88D918C-4048-4A23-8731-42A73ECA6660}" srcOrd="1" destOrd="0" presId="urn:microsoft.com/office/officeart/2005/8/layout/lProcess2"/>
    <dgm:cxn modelId="{9400249C-91BB-4B4A-8F43-A5D3B339CB3B}" srcId="{C5D6EBD7-46FB-4B85-99CA-AEA786D1FC90}" destId="{C6BF64FB-C82E-46CC-97F0-1D32C0B327F0}" srcOrd="0" destOrd="0" parTransId="{23A7B186-8A60-4634-B53F-93DF96CF3F8C}" sibTransId="{C291C22B-DBFC-40AA-B67C-43026AFED231}"/>
    <dgm:cxn modelId="{B611284B-7B52-42F7-8721-C07068DF9FF0}" srcId="{C6BF64FB-C82E-46CC-97F0-1D32C0B327F0}" destId="{170E294F-7A86-4351-9CEF-979E22A2D700}" srcOrd="0" destOrd="0" parTransId="{67BAB4D2-104C-4CBC-81ED-CAED11AAD4F3}" sibTransId="{11A115DB-A7AC-483A-972B-3D1CBEACB66F}"/>
    <dgm:cxn modelId="{D26F3EB8-61B6-4263-A31C-48817C264784}" srcId="{C5D6EBD7-46FB-4B85-99CA-AEA786D1FC90}" destId="{7DE1765B-5547-4B84-907B-F366D187B84C}" srcOrd="1" destOrd="0" parTransId="{2A4F58AA-909F-490B-8FEE-3759492CD8DE}" sibTransId="{AACA24C3-D1EE-4A91-BF34-C6814B58CE6E}"/>
    <dgm:cxn modelId="{A2DA926F-7F41-406A-BF8B-5E506C300C56}" type="presOf" srcId="{C6BF64FB-C82E-46CC-97F0-1D32C0B327F0}" destId="{4B6A3172-B6E2-4F3C-9E3D-681F8F9B041B}" srcOrd="0" destOrd="0" presId="urn:microsoft.com/office/officeart/2005/8/layout/lProcess2"/>
    <dgm:cxn modelId="{D887A434-85FB-4832-AC07-A2C026196590}" type="presOf" srcId="{7DE1765B-5547-4B84-907B-F366D187B84C}" destId="{7B78AF5C-A136-4632-B25D-C28FEAE41D60}" srcOrd="1" destOrd="0" presId="urn:microsoft.com/office/officeart/2005/8/layout/lProcess2"/>
    <dgm:cxn modelId="{5EEBDD7C-4E07-41FA-8BA1-E7E7522E963B}" type="presOf" srcId="{170E294F-7A86-4351-9CEF-979E22A2D700}" destId="{4E49AE4A-3B8E-467E-81E7-71C8CA7A0ED1}" srcOrd="0" destOrd="0" presId="urn:microsoft.com/office/officeart/2005/8/layout/lProcess2"/>
    <dgm:cxn modelId="{0D2364CF-E20E-482D-ADA8-EFF435933CA7}" type="presParOf" srcId="{0280D219-9261-41DC-8A86-AE33D0316448}" destId="{9860FE1E-DD92-4813-87C0-01FFD9B6854F}" srcOrd="0" destOrd="0" presId="urn:microsoft.com/office/officeart/2005/8/layout/lProcess2"/>
    <dgm:cxn modelId="{6A191537-6DE5-435F-AACF-E60659047092}" type="presParOf" srcId="{9860FE1E-DD92-4813-87C0-01FFD9B6854F}" destId="{4B6A3172-B6E2-4F3C-9E3D-681F8F9B041B}" srcOrd="0" destOrd="0" presId="urn:microsoft.com/office/officeart/2005/8/layout/lProcess2"/>
    <dgm:cxn modelId="{83089407-968E-440D-94C8-33B93A7EB202}" type="presParOf" srcId="{9860FE1E-DD92-4813-87C0-01FFD9B6854F}" destId="{E88D918C-4048-4A23-8731-42A73ECA6660}" srcOrd="1" destOrd="0" presId="urn:microsoft.com/office/officeart/2005/8/layout/lProcess2"/>
    <dgm:cxn modelId="{BB769AB9-2F95-42D4-9C89-CE81B0869909}" type="presParOf" srcId="{9860FE1E-DD92-4813-87C0-01FFD9B6854F}" destId="{DAA88B9F-7325-43BC-89A7-315EF6E058F1}" srcOrd="2" destOrd="0" presId="urn:microsoft.com/office/officeart/2005/8/layout/lProcess2"/>
    <dgm:cxn modelId="{9BBBB122-52FC-456F-B976-B353294060B9}" type="presParOf" srcId="{DAA88B9F-7325-43BC-89A7-315EF6E058F1}" destId="{4337C2DA-A19E-4E4F-BB8D-663881D1C6EE}" srcOrd="0" destOrd="0" presId="urn:microsoft.com/office/officeart/2005/8/layout/lProcess2"/>
    <dgm:cxn modelId="{64FE3780-1313-4E79-B2B0-1D509D725010}" type="presParOf" srcId="{4337C2DA-A19E-4E4F-BB8D-663881D1C6EE}" destId="{4E49AE4A-3B8E-467E-81E7-71C8CA7A0ED1}" srcOrd="0" destOrd="0" presId="urn:microsoft.com/office/officeart/2005/8/layout/lProcess2"/>
    <dgm:cxn modelId="{5CA3EC77-D47F-4B61-BB9D-AE419DC0FA66}" type="presParOf" srcId="{0280D219-9261-41DC-8A86-AE33D0316448}" destId="{0EA7282C-A4E6-4571-AE09-C760E46C5241}" srcOrd="1" destOrd="0" presId="urn:microsoft.com/office/officeart/2005/8/layout/lProcess2"/>
    <dgm:cxn modelId="{E0A16EE0-EE78-41B8-9002-655EB51B0E11}" type="presParOf" srcId="{0280D219-9261-41DC-8A86-AE33D0316448}" destId="{1EFBFEFF-914E-462C-944C-A85768955BC6}" srcOrd="2" destOrd="0" presId="urn:microsoft.com/office/officeart/2005/8/layout/lProcess2"/>
    <dgm:cxn modelId="{F00521F8-30D1-4BAB-8214-E9DC0722D0B9}" type="presParOf" srcId="{1EFBFEFF-914E-462C-944C-A85768955BC6}" destId="{8A8EF271-AEEF-47E6-827C-00B0DE34437B}" srcOrd="0" destOrd="0" presId="urn:microsoft.com/office/officeart/2005/8/layout/lProcess2"/>
    <dgm:cxn modelId="{9621BA38-0E32-4E5C-9153-2F82ED9A1231}" type="presParOf" srcId="{1EFBFEFF-914E-462C-944C-A85768955BC6}" destId="{7B78AF5C-A136-4632-B25D-C28FEAE41D60}" srcOrd="1" destOrd="0" presId="urn:microsoft.com/office/officeart/2005/8/layout/lProcess2"/>
    <dgm:cxn modelId="{42FFCD62-DC0F-40DD-8C2D-340008AE0A7D}" type="presParOf" srcId="{1EFBFEFF-914E-462C-944C-A85768955BC6}" destId="{C4B63222-EED0-4788-B740-0D8AA5BE1DEF}" srcOrd="2" destOrd="0" presId="urn:microsoft.com/office/officeart/2005/8/layout/lProcess2"/>
    <dgm:cxn modelId="{820BE779-4FEA-4F2B-B9EF-55ED82A77FA4}" type="presParOf" srcId="{C4B63222-EED0-4788-B740-0D8AA5BE1DEF}" destId="{450B6A32-2691-46F6-9C6E-45AA7EE66FA2}" srcOrd="0" destOrd="0" presId="urn:microsoft.com/office/officeart/2005/8/layout/lProcess2"/>
    <dgm:cxn modelId="{209B895B-9767-41E0-892E-A774C9F61C5B}" type="presParOf" srcId="{450B6A32-2691-46F6-9C6E-45AA7EE66FA2}" destId="{4D5BE2B3-1658-437E-9F62-78DF3694D9E6}"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0EFAD-50F6-4D49-802B-C26CD92FC716}">
      <dsp:nvSpPr>
        <dsp:cNvPr id="0" name=""/>
        <dsp:cNvSpPr/>
      </dsp:nvSpPr>
      <dsp:spPr>
        <a:xfrm rot="16200000">
          <a:off x="-201432" y="201432"/>
          <a:ext cx="2448272" cy="2045406"/>
        </a:xfrm>
        <a:prstGeom prst="flowChartManualOperation">
          <a:avLst/>
        </a:prstGeom>
        <a:gradFill rotWithShape="0">
          <a:gsLst>
            <a:gs pos="0">
              <a:schemeClr val="accent3">
                <a:shade val="50000"/>
                <a:hueOff val="0"/>
                <a:satOff val="0"/>
                <a:lumOff val="0"/>
                <a:alphaOff val="0"/>
                <a:lumMod val="95000"/>
              </a:schemeClr>
            </a:gs>
            <a:gs pos="100000">
              <a:schemeClr val="accent3">
                <a:shade val="50000"/>
                <a:hueOff val="0"/>
                <a:satOff val="0"/>
                <a:lumOff val="0"/>
                <a:alphaOff val="0"/>
                <a:shade val="82000"/>
                <a:satMod val="125000"/>
                <a:lumMod val="74000"/>
              </a:schemeClr>
            </a:gs>
          </a:gsLst>
          <a:lin ang="5400000" scaled="0"/>
        </a:gradFill>
        <a:ln>
          <a:noFill/>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0">
          <a:scrgbClr r="0" g="0" b="0"/>
        </a:lnRef>
        <a:fillRef idx="3">
          <a:scrgbClr r="0" g="0" b="0"/>
        </a:fillRef>
        <a:effectRef idx="2">
          <a:scrgbClr r="0" g="0" b="0"/>
        </a:effectRef>
        <a:fontRef idx="minor">
          <a:schemeClr val="lt1"/>
        </a:fontRef>
      </dsp:style>
      <dsp:txBody>
        <a:bodyPr spcFirstLastPara="0" vert="horz" wrap="square" lIns="114300" tIns="0" rIns="113605" bIns="0" numCol="1" spcCol="1270" anchor="ctr" anchorCtr="0">
          <a:noAutofit/>
        </a:bodyPr>
        <a:lstStyle/>
        <a:p>
          <a:pPr lvl="0" algn="ctr" defTabSz="800100">
            <a:lnSpc>
              <a:spcPct val="90000"/>
            </a:lnSpc>
            <a:spcBef>
              <a:spcPct val="0"/>
            </a:spcBef>
            <a:spcAft>
              <a:spcPct val="35000"/>
            </a:spcAft>
          </a:pPr>
          <a:r>
            <a:rPr lang="en-GB" sz="1800" kern="1200" dirty="0" smtClean="0">
              <a:solidFill>
                <a:schemeClr val="bg1"/>
              </a:solidFill>
              <a:latin typeface="Calibri" pitchFamily="34" charset="0"/>
            </a:rPr>
            <a:t>Add or subtract a number (+, -, ++,--) to step the pointer forward or back in memory.</a:t>
          </a:r>
          <a:endParaRPr lang="en-GB" sz="1800" kern="1200" dirty="0">
            <a:solidFill>
              <a:schemeClr val="bg1"/>
            </a:solidFill>
          </a:endParaRPr>
        </a:p>
      </dsp:txBody>
      <dsp:txXfrm rot="5400000">
        <a:off x="1" y="489653"/>
        <a:ext cx="2045406" cy="1468964"/>
      </dsp:txXfrm>
    </dsp:sp>
    <dsp:sp modelId="{A301111C-DF98-401F-9618-0BE3965BA8A7}">
      <dsp:nvSpPr>
        <dsp:cNvPr id="0" name=""/>
        <dsp:cNvSpPr/>
      </dsp:nvSpPr>
      <dsp:spPr>
        <a:xfrm rot="16200000">
          <a:off x="1999506" y="201432"/>
          <a:ext cx="2448272" cy="2045406"/>
        </a:xfrm>
        <a:prstGeom prst="flowChartManualOperation">
          <a:avLst/>
        </a:prstGeom>
        <a:gradFill rotWithShape="0">
          <a:gsLst>
            <a:gs pos="0">
              <a:schemeClr val="accent3">
                <a:shade val="50000"/>
                <a:hueOff val="57673"/>
                <a:satOff val="18293"/>
                <a:lumOff val="32790"/>
                <a:alphaOff val="0"/>
                <a:lumMod val="95000"/>
              </a:schemeClr>
            </a:gs>
            <a:gs pos="100000">
              <a:schemeClr val="accent3">
                <a:shade val="50000"/>
                <a:hueOff val="57673"/>
                <a:satOff val="18293"/>
                <a:lumOff val="32790"/>
                <a:alphaOff val="0"/>
                <a:shade val="82000"/>
                <a:satMod val="125000"/>
                <a:lumMod val="74000"/>
              </a:schemeClr>
            </a:gs>
          </a:gsLst>
          <a:lin ang="5400000" scaled="0"/>
        </a:gradFill>
        <a:ln>
          <a:noFill/>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0">
          <a:scrgbClr r="0" g="0" b="0"/>
        </a:lnRef>
        <a:fillRef idx="3">
          <a:scrgbClr r="0" g="0" b="0"/>
        </a:fillRef>
        <a:effectRef idx="2">
          <a:scrgbClr r="0" g="0" b="0"/>
        </a:effectRef>
        <a:fontRef idx="minor">
          <a:schemeClr val="lt1"/>
        </a:fontRef>
      </dsp:style>
      <dsp:txBody>
        <a:bodyPr spcFirstLastPara="0" vert="horz" wrap="square" lIns="114300" tIns="0" rIns="113605" bIns="0" numCol="1" spcCol="1270" anchor="ctr" anchorCtr="0">
          <a:noAutofit/>
        </a:bodyPr>
        <a:lstStyle/>
        <a:p>
          <a:pPr lvl="0" algn="ctr" defTabSz="800100">
            <a:lnSpc>
              <a:spcPct val="90000"/>
            </a:lnSpc>
            <a:spcBef>
              <a:spcPct val="0"/>
            </a:spcBef>
            <a:spcAft>
              <a:spcPct val="35000"/>
            </a:spcAft>
          </a:pPr>
          <a:r>
            <a:rPr lang="en-GB" sz="1800" kern="1200" dirty="0" smtClean="0">
              <a:solidFill>
                <a:schemeClr val="bg1"/>
              </a:solidFill>
              <a:latin typeface="Calibri" pitchFamily="34" charset="0"/>
            </a:rPr>
            <a:t>Comparing one pointer to another (==, !=, &lt;, &gt;, etc.)</a:t>
          </a:r>
          <a:endParaRPr lang="en-GB" sz="1800" kern="1200" dirty="0">
            <a:solidFill>
              <a:schemeClr val="bg1"/>
            </a:solidFill>
          </a:endParaRPr>
        </a:p>
      </dsp:txBody>
      <dsp:txXfrm rot="5400000">
        <a:off x="2200939" y="489653"/>
        <a:ext cx="2045406" cy="1468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2D253-6E37-42D9-96FA-2C58C1BC17A2}">
      <dsp:nvSpPr>
        <dsp:cNvPr id="0" name=""/>
        <dsp:cNvSpPr/>
      </dsp:nvSpPr>
      <dsp:spPr>
        <a:xfrm>
          <a:off x="0" y="0"/>
          <a:ext cx="1404156" cy="1404156"/>
        </a:xfrm>
        <a:prstGeom prst="ellipse">
          <a:avLst/>
        </a:prstGeom>
        <a:gradFill rotWithShape="0">
          <a:gsLst>
            <a:gs pos="0">
              <a:schemeClr val="accent5">
                <a:shade val="80000"/>
                <a:hueOff val="0"/>
                <a:satOff val="0"/>
                <a:lumOff val="0"/>
                <a:alphaOff val="0"/>
                <a:lumMod val="95000"/>
              </a:schemeClr>
            </a:gs>
            <a:gs pos="100000">
              <a:schemeClr val="accent5">
                <a:shade val="80000"/>
                <a:hueOff val="0"/>
                <a:satOff val="0"/>
                <a:lumOff val="0"/>
                <a:alphaOff val="0"/>
                <a:shade val="82000"/>
                <a:satMod val="125000"/>
                <a:lumMod val="74000"/>
              </a:schemeClr>
            </a:gs>
          </a:gsLst>
          <a:lin ang="5400000" scaled="0"/>
        </a:gradFill>
        <a:ln>
          <a:noFill/>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0">
          <a:scrgbClr r="0" g="0" b="0"/>
        </a:lnRef>
        <a:fillRef idx="3">
          <a:scrgbClr r="0" g="0" b="0"/>
        </a:fillRef>
        <a:effectRef idx="2">
          <a:scrgbClr r="0" g="0" b="0"/>
        </a:effectRef>
        <a:fontRef idx="minor">
          <a:schemeClr val="lt1"/>
        </a:fontRef>
      </dsp:style>
      <dsp:txBody>
        <a:bodyPr spcFirstLastPara="0" vert="horz" wrap="square" lIns="56896" tIns="56896" rIns="56896" bIns="56896" numCol="1" spcCol="1270" anchor="ctr" anchorCtr="0">
          <a:noAutofit/>
        </a:bodyPr>
        <a:lstStyle/>
        <a:p>
          <a:pPr lvl="0" algn="ctr" defTabSz="355600">
            <a:lnSpc>
              <a:spcPct val="90000"/>
            </a:lnSpc>
            <a:spcBef>
              <a:spcPct val="0"/>
            </a:spcBef>
            <a:spcAft>
              <a:spcPct val="35000"/>
            </a:spcAft>
          </a:pPr>
          <a:r>
            <a:rPr lang="en-GB" sz="800" kern="1200" dirty="0" smtClean="0"/>
            <a:t>Pointers</a:t>
          </a:r>
          <a:endParaRPr lang="en-GB" sz="800" kern="1200" dirty="0"/>
        </a:p>
      </dsp:txBody>
      <dsp:txXfrm>
        <a:off x="333487" y="105311"/>
        <a:ext cx="737181" cy="238706"/>
      </dsp:txXfrm>
    </dsp:sp>
    <dsp:sp modelId="{440DEC3E-0574-4963-B462-F4A3CFB61771}">
      <dsp:nvSpPr>
        <dsp:cNvPr id="0" name=""/>
        <dsp:cNvSpPr/>
      </dsp:nvSpPr>
      <dsp:spPr>
        <a:xfrm>
          <a:off x="204501" y="507286"/>
          <a:ext cx="746386" cy="743658"/>
        </a:xfrm>
        <a:prstGeom prst="ellipse">
          <a:avLst/>
        </a:prstGeom>
        <a:gradFill rotWithShape="0">
          <a:gsLst>
            <a:gs pos="0">
              <a:schemeClr val="accent5">
                <a:shade val="80000"/>
                <a:hueOff val="-46111"/>
                <a:satOff val="5975"/>
                <a:lumOff val="17585"/>
                <a:alphaOff val="0"/>
                <a:lumMod val="95000"/>
              </a:schemeClr>
            </a:gs>
            <a:gs pos="100000">
              <a:schemeClr val="accent5">
                <a:shade val="80000"/>
                <a:hueOff val="-46111"/>
                <a:satOff val="5975"/>
                <a:lumOff val="17585"/>
                <a:alphaOff val="0"/>
                <a:shade val="82000"/>
                <a:satMod val="125000"/>
                <a:lumMod val="74000"/>
              </a:schemeClr>
            </a:gs>
          </a:gsLst>
          <a:lin ang="5400000" scaled="0"/>
        </a:gradFill>
        <a:ln>
          <a:noFill/>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0">
          <a:scrgbClr r="0" g="0" b="0"/>
        </a:lnRef>
        <a:fillRef idx="3">
          <a:scrgbClr r="0" g="0" b="0"/>
        </a:fillRef>
        <a:effectRef idx="2">
          <a:scrgbClr r="0" g="0" b="0"/>
        </a:effectRef>
        <a:fontRef idx="minor">
          <a:schemeClr val="lt1"/>
        </a:fontRef>
      </dsp:style>
      <dsp:txBody>
        <a:bodyPr spcFirstLastPara="0" vert="horz" wrap="square" lIns="56896" tIns="56896" rIns="56896" bIns="56896" numCol="1" spcCol="1270" anchor="ctr" anchorCtr="0">
          <a:noAutofit/>
        </a:bodyPr>
        <a:lstStyle/>
        <a:p>
          <a:pPr lvl="0" algn="ctr" defTabSz="355600">
            <a:lnSpc>
              <a:spcPct val="90000"/>
            </a:lnSpc>
            <a:spcBef>
              <a:spcPct val="0"/>
            </a:spcBef>
            <a:spcAft>
              <a:spcPct val="35000"/>
            </a:spcAft>
          </a:pPr>
          <a:r>
            <a:rPr lang="en-GB" sz="800" kern="1200" dirty="0" smtClean="0"/>
            <a:t>Arrays</a:t>
          </a:r>
          <a:endParaRPr lang="en-GB" sz="800" kern="1200" dirty="0"/>
        </a:p>
      </dsp:txBody>
      <dsp:txXfrm>
        <a:off x="313806" y="693201"/>
        <a:ext cx="527774" cy="3718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D9B9B-D8FE-409C-B8BF-65411F3CEDDE}" type="datetimeFigureOut">
              <a:rPr lang="en-GB" smtClean="0"/>
              <a:t>13/01/2015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460687-CB50-4C61-B502-E8FA3905E6C5}" type="slidenum">
              <a:rPr lang="en-GB" smtClean="0"/>
              <a:t>‹#›</a:t>
            </a:fld>
            <a:endParaRPr lang="en-GB"/>
          </a:p>
        </p:txBody>
      </p:sp>
    </p:spTree>
    <p:extLst>
      <p:ext uri="{BB962C8B-B14F-4D97-AF65-F5344CB8AC3E}">
        <p14:creationId xmlns:p14="http://schemas.microsoft.com/office/powerpoint/2010/main" val="37057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1/13/2015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16014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3560758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Recall </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permits the programmer to specify that a variable should not be modified.</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It can be used in different ways with pointers, namely:</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nonconstant</a:t>
            </a:r>
            <a:r>
              <a:rPr lang="en-GB" sz="1200" kern="1200" dirty="0" smtClean="0">
                <a:solidFill>
                  <a:schemeClr val="tx1"/>
                </a:solidFill>
                <a:effectLst/>
                <a:latin typeface="+mn-lt"/>
                <a:ea typeface="+mn-ea"/>
                <a:cs typeface="+mn-cs"/>
              </a:rPr>
              <a:t> pointer to </a:t>
            </a:r>
            <a:r>
              <a:rPr lang="en-GB" sz="1200" kern="1200" dirty="0" err="1" smtClean="0">
                <a:solidFill>
                  <a:schemeClr val="tx1"/>
                </a:solidFill>
                <a:effectLst/>
                <a:latin typeface="+mn-lt"/>
                <a:ea typeface="+mn-ea"/>
                <a:cs typeface="+mn-cs"/>
              </a:rPr>
              <a:t>nonconstant</a:t>
            </a:r>
            <a:r>
              <a:rPr lang="en-GB" sz="1200" kern="1200" dirty="0" smtClean="0">
                <a:solidFill>
                  <a:schemeClr val="tx1"/>
                </a:solidFill>
                <a:effectLst/>
                <a:latin typeface="+mn-lt"/>
                <a:ea typeface="+mn-ea"/>
                <a:cs typeface="+mn-cs"/>
              </a:rPr>
              <a:t> data</a:t>
            </a:r>
          </a:p>
          <a:p>
            <a:r>
              <a:rPr lang="en-GB" sz="1200" kern="1200" dirty="0" err="1" smtClean="0">
                <a:solidFill>
                  <a:schemeClr val="tx1"/>
                </a:solidFill>
                <a:effectLst/>
                <a:latin typeface="+mn-lt"/>
                <a:ea typeface="+mn-ea"/>
                <a:cs typeface="+mn-cs"/>
              </a:rPr>
              <a:t>nonconstant</a:t>
            </a:r>
            <a:r>
              <a:rPr lang="en-GB" sz="1200" kern="1200" dirty="0" smtClean="0">
                <a:solidFill>
                  <a:schemeClr val="tx1"/>
                </a:solidFill>
                <a:effectLst/>
                <a:latin typeface="+mn-lt"/>
                <a:ea typeface="+mn-ea"/>
                <a:cs typeface="+mn-cs"/>
              </a:rPr>
              <a:t> pointer to constant data </a:t>
            </a:r>
          </a:p>
          <a:p>
            <a:r>
              <a:rPr lang="en-GB" sz="1200" kern="1200" dirty="0" smtClean="0">
                <a:solidFill>
                  <a:schemeClr val="tx1"/>
                </a:solidFill>
                <a:effectLst/>
                <a:latin typeface="+mn-lt"/>
                <a:ea typeface="+mn-ea"/>
                <a:cs typeface="+mn-cs"/>
              </a:rPr>
              <a:t>constant pointer to </a:t>
            </a:r>
            <a:r>
              <a:rPr lang="en-GB" sz="1200" kern="1200" dirty="0" err="1" smtClean="0">
                <a:solidFill>
                  <a:schemeClr val="tx1"/>
                </a:solidFill>
                <a:effectLst/>
                <a:latin typeface="+mn-lt"/>
                <a:ea typeface="+mn-ea"/>
                <a:cs typeface="+mn-cs"/>
              </a:rPr>
              <a:t>nonconstant</a:t>
            </a:r>
            <a:r>
              <a:rPr lang="en-GB" sz="1200" kern="1200" dirty="0" smtClean="0">
                <a:solidFill>
                  <a:schemeClr val="tx1"/>
                </a:solidFill>
                <a:effectLst/>
                <a:latin typeface="+mn-lt"/>
                <a:ea typeface="+mn-ea"/>
                <a:cs typeface="+mn-cs"/>
              </a:rPr>
              <a:t> data </a:t>
            </a:r>
          </a:p>
          <a:p>
            <a:r>
              <a:rPr lang="en-GB" sz="1200" kern="1200" dirty="0" smtClean="0">
                <a:solidFill>
                  <a:schemeClr val="tx1"/>
                </a:solidFill>
                <a:effectLst/>
                <a:latin typeface="+mn-lt"/>
                <a:ea typeface="+mn-ea"/>
                <a:cs typeface="+mn-cs"/>
              </a:rPr>
              <a:t>constant pointer to constant data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 pointer to constant data entails that you can cannot use the pointer to change to the pointed-to value. A constant pointer entails that you cannot change where the pointer points to.</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a:t>
            </a:fld>
            <a:endParaRPr lang="en-US"/>
          </a:p>
        </p:txBody>
      </p:sp>
    </p:spTree>
    <p:extLst>
      <p:ext uri="{BB962C8B-B14F-4D97-AF65-F5344CB8AC3E}">
        <p14:creationId xmlns:p14="http://schemas.microsoft.com/office/powerpoint/2010/main" val="3019137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kern="1200" dirty="0" smtClean="0">
                <a:solidFill>
                  <a:schemeClr val="tx1"/>
                </a:solidFill>
                <a:effectLst/>
                <a:latin typeface="+mn-lt"/>
                <a:ea typeface="+mn-ea"/>
                <a:cs typeface="+mn-cs"/>
              </a:rPr>
              <a:t>Non-constant pointer to constant data </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data = 10;</a:t>
            </a:r>
          </a:p>
          <a:p>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ptrData</a:t>
            </a:r>
            <a:r>
              <a:rPr lang="en-GB" sz="1200" kern="1200" dirty="0" smtClean="0">
                <a:solidFill>
                  <a:schemeClr val="tx1"/>
                </a:solidFill>
                <a:effectLst/>
                <a:latin typeface="+mn-lt"/>
                <a:ea typeface="+mn-ea"/>
                <a:cs typeface="+mn-cs"/>
              </a:rPr>
              <a:t> = &amp;data;</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value pointed to by </a:t>
            </a:r>
            <a:r>
              <a:rPr lang="en-GB" sz="1200" kern="1200" dirty="0" err="1" smtClean="0">
                <a:solidFill>
                  <a:schemeClr val="tx1"/>
                </a:solidFill>
                <a:effectLst/>
                <a:latin typeface="+mn-lt"/>
                <a:ea typeface="+mn-ea"/>
                <a:cs typeface="+mn-cs"/>
              </a:rPr>
              <a:t>ptrData</a:t>
            </a:r>
            <a:r>
              <a:rPr lang="en-GB" sz="1200" kern="1200" dirty="0" smtClean="0">
                <a:solidFill>
                  <a:schemeClr val="tx1"/>
                </a:solidFill>
                <a:effectLst/>
                <a:latin typeface="+mn-lt"/>
                <a:ea typeface="+mn-ea"/>
                <a:cs typeface="+mn-cs"/>
              </a:rPr>
              <a:t> is considered to be a constant and cannot be changed using the pointer (note: the original data might not actually be declared as </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 this is more about what is permitted through using the pointer).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Constant pointer to non-constant data </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data = 10;</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ptrData</a:t>
            </a:r>
            <a:r>
              <a:rPr lang="en-GB" sz="1200" kern="1200" dirty="0" smtClean="0">
                <a:solidFill>
                  <a:schemeClr val="tx1"/>
                </a:solidFill>
                <a:effectLst/>
                <a:latin typeface="+mn-lt"/>
                <a:ea typeface="+mn-ea"/>
                <a:cs typeface="+mn-cs"/>
              </a:rPr>
              <a:t> = &amp;data;</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value pointed to by </a:t>
            </a:r>
            <a:r>
              <a:rPr lang="en-GB" sz="1200" kern="1200" dirty="0" err="1" smtClean="0">
                <a:solidFill>
                  <a:schemeClr val="tx1"/>
                </a:solidFill>
                <a:effectLst/>
                <a:latin typeface="+mn-lt"/>
                <a:ea typeface="+mn-ea"/>
                <a:cs typeface="+mn-cs"/>
              </a:rPr>
              <a:t>ptrData</a:t>
            </a:r>
            <a:r>
              <a:rPr lang="en-GB" sz="1200" kern="1200" dirty="0" smtClean="0">
                <a:solidFill>
                  <a:schemeClr val="tx1"/>
                </a:solidFill>
                <a:effectLst/>
                <a:latin typeface="+mn-lt"/>
                <a:ea typeface="+mn-ea"/>
                <a:cs typeface="+mn-cs"/>
              </a:rPr>
              <a:t> can be modified, but </a:t>
            </a:r>
            <a:r>
              <a:rPr lang="en-GB" sz="1200" kern="1200" dirty="0" err="1" smtClean="0">
                <a:solidFill>
                  <a:schemeClr val="tx1"/>
                </a:solidFill>
                <a:effectLst/>
                <a:latin typeface="+mn-lt"/>
                <a:ea typeface="+mn-ea"/>
                <a:cs typeface="+mn-cs"/>
              </a:rPr>
              <a:t>ptrData</a:t>
            </a:r>
            <a:r>
              <a:rPr lang="en-GB" sz="1200" kern="1200" dirty="0" smtClean="0">
                <a:solidFill>
                  <a:schemeClr val="tx1"/>
                </a:solidFill>
                <a:effectLst/>
                <a:latin typeface="+mn-lt"/>
                <a:ea typeface="+mn-ea"/>
                <a:cs typeface="+mn-cs"/>
              </a:rPr>
              <a:t> must always point to this value.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Constant pointer to constant data </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data = 10;</a:t>
            </a:r>
          </a:p>
          <a:p>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ptrData</a:t>
            </a:r>
            <a:r>
              <a:rPr lang="en-GB" sz="1200" kern="1200" dirty="0" smtClean="0">
                <a:solidFill>
                  <a:schemeClr val="tx1"/>
                </a:solidFill>
                <a:effectLst/>
                <a:latin typeface="+mn-lt"/>
                <a:ea typeface="+mn-ea"/>
                <a:cs typeface="+mn-cs"/>
              </a:rPr>
              <a:t> = &amp;data;</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Neither the pointer nor the pointed-to value can be changed. Yes, it does look somewhat odd. </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a:t>
            </a:fld>
            <a:endParaRPr lang="en-US"/>
          </a:p>
        </p:txBody>
      </p:sp>
    </p:spTree>
    <p:extLst>
      <p:ext uri="{BB962C8B-B14F-4D97-AF65-F5344CB8AC3E}">
        <p14:creationId xmlns:p14="http://schemas.microsoft.com/office/powerpoint/2010/main" val="3019137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 principle of least privilege states that you should give a function enough access to the data it requires to accomplish its specified task, but no more.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 such, </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is often encountered when passing pointers as function arguments.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This helps project against functions inadvertently changing data (it’s safer). It also entails that both </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and non-</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arguments can be passed to the function (a </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variable cannot be directly passed to as a non-</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function parameter).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Aside: Generally </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is only applied to the pointed-to values of the function parameters and not the actual pointers themselves. Changing shared data is typically more of an issue than reading shared data.</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14</a:t>
            </a:fld>
            <a:endParaRPr lang="en-US"/>
          </a:p>
        </p:txBody>
      </p:sp>
    </p:spTree>
    <p:extLst>
      <p:ext uri="{BB962C8B-B14F-4D97-AF65-F5344CB8AC3E}">
        <p14:creationId xmlns:p14="http://schemas.microsoft.com/office/powerpoint/2010/main" val="3019137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As pointers are just memory address it’s possible to reinterpret what a pointer pointers to using a cast.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recommended means of doing this is to use a  </a:t>
            </a:r>
            <a:r>
              <a:rPr lang="en-GB" sz="1200" kern="1200" dirty="0" err="1" smtClean="0">
                <a:solidFill>
                  <a:schemeClr val="tx1"/>
                </a:solidFill>
                <a:effectLst/>
                <a:latin typeface="+mn-lt"/>
                <a:ea typeface="+mn-ea"/>
                <a:cs typeface="+mn-cs"/>
              </a:rPr>
              <a:t>static_cast</a:t>
            </a:r>
            <a:r>
              <a:rPr lang="en-GB" sz="1200" kern="1200" dirty="0" smtClean="0">
                <a:solidFill>
                  <a:schemeClr val="tx1"/>
                </a:solidFill>
                <a:effectLst/>
                <a:latin typeface="+mn-lt"/>
                <a:ea typeface="+mn-ea"/>
                <a:cs typeface="+mn-cs"/>
              </a:rPr>
              <a:t>&lt;&gt; which will permit the pointer type to recast if it is a type of the object being cast to.</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Assuming </a:t>
            </a:r>
            <a:r>
              <a:rPr lang="en-GB" sz="1200" kern="1200" dirty="0" err="1" smtClean="0">
                <a:solidFill>
                  <a:schemeClr val="tx1"/>
                </a:solidFill>
                <a:effectLst/>
                <a:latin typeface="+mn-lt"/>
                <a:ea typeface="+mn-ea"/>
                <a:cs typeface="+mn-cs"/>
              </a:rPr>
              <a:t>Cricle</a:t>
            </a:r>
            <a:r>
              <a:rPr lang="en-GB" sz="1200" kern="1200" dirty="0" smtClean="0">
                <a:solidFill>
                  <a:schemeClr val="tx1"/>
                </a:solidFill>
                <a:effectLst/>
                <a:latin typeface="+mn-lt"/>
                <a:ea typeface="+mn-ea"/>
                <a:cs typeface="+mn-cs"/>
              </a:rPr>
              <a:t> and Shape are two classes linked through inheritance. Then the following holds: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Circle *</a:t>
            </a:r>
            <a:r>
              <a:rPr lang="en-GB" sz="1200" kern="1200" dirty="0" err="1" smtClean="0">
                <a:solidFill>
                  <a:schemeClr val="tx1"/>
                </a:solidFill>
                <a:effectLst/>
                <a:latin typeface="+mn-lt"/>
                <a:ea typeface="+mn-ea"/>
                <a:cs typeface="+mn-cs"/>
              </a:rPr>
              <a:t>ptrCircle</a:t>
            </a:r>
            <a:r>
              <a:rPr lang="en-GB" sz="1200" kern="1200" dirty="0" smtClean="0">
                <a:solidFill>
                  <a:schemeClr val="tx1"/>
                </a:solidFill>
                <a:effectLst/>
                <a:latin typeface="+mn-lt"/>
                <a:ea typeface="+mn-ea"/>
                <a:cs typeface="+mn-cs"/>
              </a:rPr>
              <a:t> = new Circle();</a:t>
            </a:r>
          </a:p>
          <a:p>
            <a:r>
              <a:rPr lang="en-GB" sz="1200" kern="1200" dirty="0" smtClean="0">
                <a:solidFill>
                  <a:schemeClr val="tx1"/>
                </a:solidFill>
                <a:effectLst/>
                <a:latin typeface="+mn-lt"/>
                <a:ea typeface="+mn-ea"/>
                <a:cs typeface="+mn-cs"/>
              </a:rPr>
              <a:t>Shape *</a:t>
            </a:r>
            <a:r>
              <a:rPr lang="en-GB" sz="1200" kern="1200" dirty="0" err="1" smtClean="0">
                <a:solidFill>
                  <a:schemeClr val="tx1"/>
                </a:solidFill>
                <a:effectLst/>
                <a:latin typeface="+mn-lt"/>
                <a:ea typeface="+mn-ea"/>
                <a:cs typeface="+mn-cs"/>
              </a:rPr>
              <a:t>ptrShape</a:t>
            </a:r>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static_cast</a:t>
            </a:r>
            <a:r>
              <a:rPr lang="en-GB" sz="1200" kern="1200" dirty="0" smtClean="0">
                <a:solidFill>
                  <a:schemeClr val="tx1"/>
                </a:solidFill>
                <a:effectLst/>
                <a:latin typeface="+mn-lt"/>
                <a:ea typeface="+mn-ea"/>
                <a:cs typeface="+mn-cs"/>
              </a:rPr>
              <a:t>&lt;Shape&gt;(</a:t>
            </a:r>
            <a:r>
              <a:rPr lang="en-GB" sz="1200" kern="1200" dirty="0" err="1" smtClean="0">
                <a:solidFill>
                  <a:schemeClr val="tx1"/>
                </a:solidFill>
                <a:effectLst/>
                <a:latin typeface="+mn-lt"/>
                <a:ea typeface="+mn-ea"/>
                <a:cs typeface="+mn-cs"/>
              </a:rPr>
              <a:t>ptrCircle</a:t>
            </a:r>
            <a:r>
              <a:rPr lang="en-GB" sz="1200" kern="1200" dirty="0" smtClean="0">
                <a:solidFill>
                  <a:schemeClr val="tx1"/>
                </a:solidFill>
                <a:effectLst/>
                <a:latin typeface="+mn-lt"/>
                <a:ea typeface="+mn-ea"/>
                <a:cs typeface="+mn-cs"/>
              </a:rPr>
              <a:t>); // Valid downcast</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static_cast</a:t>
            </a:r>
            <a:r>
              <a:rPr lang="en-GB" sz="1200" kern="1200" dirty="0" smtClean="0">
                <a:solidFill>
                  <a:schemeClr val="tx1"/>
                </a:solidFill>
                <a:effectLst/>
                <a:latin typeface="+mn-lt"/>
                <a:ea typeface="+mn-ea"/>
                <a:cs typeface="+mn-cs"/>
              </a:rPr>
              <a:t>&lt;</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&gt;(</a:t>
            </a:r>
            <a:r>
              <a:rPr lang="en-GB" sz="1200" kern="1200" dirty="0" err="1" smtClean="0">
                <a:solidFill>
                  <a:schemeClr val="tx1"/>
                </a:solidFill>
                <a:effectLst/>
                <a:latin typeface="+mn-lt"/>
                <a:ea typeface="+mn-ea"/>
                <a:cs typeface="+mn-cs"/>
              </a:rPr>
              <a:t>ptrCircle</a:t>
            </a:r>
            <a:r>
              <a:rPr lang="en-GB" sz="1200" kern="1200" dirty="0" smtClean="0">
                <a:solidFill>
                  <a:schemeClr val="tx1"/>
                </a:solidFill>
                <a:effectLst/>
                <a:latin typeface="+mn-lt"/>
                <a:ea typeface="+mn-ea"/>
                <a:cs typeface="+mn-cs"/>
              </a:rPr>
              <a:t>); // Won’t compile, invalid cast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Aside: A </a:t>
            </a:r>
            <a:r>
              <a:rPr lang="en-GB" sz="1200" kern="1200" dirty="0" err="1" smtClean="0">
                <a:solidFill>
                  <a:schemeClr val="tx1"/>
                </a:solidFill>
                <a:effectLst/>
                <a:latin typeface="+mn-lt"/>
                <a:ea typeface="+mn-ea"/>
                <a:cs typeface="+mn-cs"/>
              </a:rPr>
              <a:t>dynamic_cast</a:t>
            </a:r>
            <a:r>
              <a:rPr lang="en-GB" sz="1200" kern="1200" dirty="0" smtClean="0">
                <a:solidFill>
                  <a:schemeClr val="tx1"/>
                </a:solidFill>
                <a:effectLst/>
                <a:latin typeface="+mn-lt"/>
                <a:ea typeface="+mn-ea"/>
                <a:cs typeface="+mn-cs"/>
              </a:rPr>
              <a:t> can also be used to perform runtime up and down casting within an inheritance hierarchy.</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Aside: Old style C casts can also be used (but are more dangerous!)</a:t>
            </a:r>
          </a:p>
        </p:txBody>
      </p:sp>
      <p:sp>
        <p:nvSpPr>
          <p:cNvPr id="4" name="Slide Number Placeholder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2418550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Functions (a sequence of machine instructions stored in a location in memory) also have addresses.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In some cases it can be useful to have a pointer to a function. This permits functions to be passed as arguments to other functions. This can be useful for things such as sorting where a flexible comparison function needs to be specified.</a:t>
            </a:r>
          </a:p>
          <a:p>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16</a:t>
            </a:fld>
            <a:endParaRPr lang="en-US"/>
          </a:p>
        </p:txBody>
      </p:sp>
    </p:spTree>
    <p:extLst>
      <p:ext uri="{BB962C8B-B14F-4D97-AF65-F5344CB8AC3E}">
        <p14:creationId xmlns:p14="http://schemas.microsoft.com/office/powerpoint/2010/main" val="714542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Smart pointers provide additional behaviour. Typically, if a smart pointer goes out of scope (i.e. is deleted) then it will additionally take some action to see if it should also delete (free up) whatever it was pointing to (e.g., dynamically allocated memory). This helps to avoid memory leaks.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Smart pointers are typically written as a template class that overrides the -&gt; and * (dereference) operators, i.e. they are classes that act like pointers.</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17</a:t>
            </a:fld>
            <a:endParaRPr lang="en-US"/>
          </a:p>
        </p:txBody>
      </p:sp>
    </p:spTree>
    <p:extLst>
      <p:ext uri="{BB962C8B-B14F-4D97-AF65-F5344CB8AC3E}">
        <p14:creationId xmlns:p14="http://schemas.microsoft.com/office/powerpoint/2010/main" val="80950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 C++ Standard Library offers the following smart pointers:</a:t>
            </a:r>
          </a:p>
          <a:p>
            <a:endParaRPr lang="en-GB" sz="1200" kern="1200" dirty="0" smtClean="0">
              <a:solidFill>
                <a:schemeClr val="tx1"/>
              </a:solidFill>
              <a:effectLst/>
              <a:latin typeface="+mn-lt"/>
              <a:ea typeface="+mn-ea"/>
              <a:cs typeface="+mn-cs"/>
            </a:endParaRPr>
          </a:p>
          <a:p>
            <a:r>
              <a:rPr lang="en-GB" sz="1200" b="1" kern="1200" dirty="0" err="1" smtClean="0">
                <a:solidFill>
                  <a:schemeClr val="tx1"/>
                </a:solidFill>
                <a:effectLst/>
                <a:latin typeface="+mn-lt"/>
                <a:ea typeface="+mn-ea"/>
                <a:cs typeface="+mn-cs"/>
              </a:rPr>
              <a:t>unique_ptr</a:t>
            </a:r>
            <a:r>
              <a:rPr lang="en-GB" sz="1200" b="1"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 pointer uniquely refers to the pointed-to item which is deleted when the pointer goes out of scope (default choice for plain old C++ objects (POCO)).</a:t>
            </a:r>
          </a:p>
          <a:p>
            <a:endParaRPr lang="en-GB" sz="1200" kern="1200" dirty="0" smtClean="0">
              <a:solidFill>
                <a:schemeClr val="tx1"/>
              </a:solidFill>
              <a:effectLst/>
              <a:latin typeface="+mn-lt"/>
              <a:ea typeface="+mn-ea"/>
              <a:cs typeface="+mn-cs"/>
            </a:endParaRPr>
          </a:p>
          <a:p>
            <a:r>
              <a:rPr lang="en-GB" sz="1200" b="1" kern="1200" dirty="0" err="1" smtClean="0">
                <a:solidFill>
                  <a:schemeClr val="tx1"/>
                </a:solidFill>
                <a:effectLst/>
                <a:latin typeface="+mn-lt"/>
                <a:ea typeface="+mn-ea"/>
                <a:cs typeface="+mn-cs"/>
              </a:rPr>
              <a:t>shared_ptr</a:t>
            </a:r>
            <a:r>
              <a:rPr lang="en-GB" sz="1200" kern="1200" dirty="0" smtClean="0">
                <a:solidFill>
                  <a:schemeClr val="tx1"/>
                </a:solidFill>
                <a:effectLst/>
                <a:latin typeface="+mn-lt"/>
                <a:ea typeface="+mn-ea"/>
                <a:cs typeface="+mn-cs"/>
              </a:rPr>
              <a:t> -  reference-counted smart pointer. More than one smart pointer can point to a given item. The raw pointer is deleted when all shared pointers go out of scope.</a:t>
            </a:r>
          </a:p>
          <a:p>
            <a:r>
              <a:rPr lang="en-GB" sz="1200" kern="1200" dirty="0" smtClean="0">
                <a:solidFill>
                  <a:schemeClr val="tx1"/>
                </a:solidFill>
                <a:effectLst/>
                <a:latin typeface="+mn-lt"/>
                <a:ea typeface="+mn-ea"/>
                <a:cs typeface="+mn-cs"/>
              </a:rPr>
              <a:t>void </a:t>
            </a:r>
            <a:r>
              <a:rPr lang="en-GB" sz="1200" kern="1200" dirty="0" err="1" smtClean="0">
                <a:solidFill>
                  <a:schemeClr val="tx1"/>
                </a:solidFill>
                <a:effectLst/>
                <a:latin typeface="+mn-lt"/>
                <a:ea typeface="+mn-ea"/>
                <a:cs typeface="+mn-cs"/>
              </a:rPr>
              <a:t>RawPointer</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SomeClass</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ptrObj</a:t>
            </a:r>
            <a:r>
              <a:rPr lang="en-GB" sz="1200" kern="1200" dirty="0" smtClean="0">
                <a:solidFill>
                  <a:schemeClr val="tx1"/>
                </a:solidFill>
                <a:effectLst/>
                <a:latin typeface="+mn-lt"/>
                <a:ea typeface="+mn-ea"/>
                <a:cs typeface="+mn-cs"/>
              </a:rPr>
              <a:t> = new </a:t>
            </a:r>
            <a:r>
              <a:rPr lang="en-GB" sz="1200" kern="1200" dirty="0" err="1" smtClean="0">
                <a:solidFill>
                  <a:schemeClr val="tx1"/>
                </a:solidFill>
                <a:effectLst/>
                <a:latin typeface="+mn-lt"/>
                <a:ea typeface="+mn-ea"/>
                <a:cs typeface="+mn-cs"/>
              </a:rPr>
              <a:t>SomeClass</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 use </a:t>
            </a:r>
            <a:r>
              <a:rPr lang="en-GB" sz="1200" kern="1200" dirty="0" err="1" smtClean="0">
                <a:solidFill>
                  <a:schemeClr val="tx1"/>
                </a:solidFill>
                <a:effectLst/>
                <a:latin typeface="+mn-lt"/>
                <a:ea typeface="+mn-ea"/>
                <a:cs typeface="+mn-cs"/>
              </a:rPr>
              <a:t>ptrObj</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delete </a:t>
            </a:r>
            <a:r>
              <a:rPr lang="en-GB" sz="1200" kern="1200" dirty="0" err="1" smtClean="0">
                <a:solidFill>
                  <a:schemeClr val="tx1"/>
                </a:solidFill>
                <a:effectLst/>
                <a:latin typeface="+mn-lt"/>
                <a:ea typeface="+mn-ea"/>
                <a:cs typeface="+mn-cs"/>
              </a:rPr>
              <a:t>ptrObj</a:t>
            </a:r>
            <a:r>
              <a:rPr lang="en-GB" sz="1200" kern="1200" dirty="0" smtClean="0">
                <a:solidFill>
                  <a:schemeClr val="tx1"/>
                </a:solidFill>
                <a:effectLst/>
                <a:latin typeface="+mn-lt"/>
                <a:ea typeface="+mn-ea"/>
                <a:cs typeface="+mn-cs"/>
              </a:rPr>
              <a:t>; // don’t forget to do this</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a:t>
            </a:r>
            <a:r>
              <a:rPr lang="en-GB" sz="1200" kern="1200" dirty="0" err="1" smtClean="0">
                <a:solidFill>
                  <a:schemeClr val="tx1"/>
                </a:solidFill>
                <a:effectLst/>
                <a:latin typeface="+mn-lt"/>
                <a:ea typeface="+mn-ea"/>
                <a:cs typeface="+mn-cs"/>
              </a:rPr>
              <a:t>SmartPointer</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unique_ptr</a:t>
            </a:r>
            <a:r>
              <a:rPr lang="en-GB" sz="1200" kern="1200" dirty="0" smtClean="0">
                <a:solidFill>
                  <a:schemeClr val="tx1"/>
                </a:solidFill>
                <a:effectLst/>
                <a:latin typeface="+mn-lt"/>
                <a:ea typeface="+mn-ea"/>
                <a:cs typeface="+mn-cs"/>
              </a:rPr>
              <a:t>&lt;</a:t>
            </a:r>
            <a:r>
              <a:rPr lang="en-GB" sz="1200" kern="1200" dirty="0" err="1" smtClean="0">
                <a:solidFill>
                  <a:schemeClr val="tx1"/>
                </a:solidFill>
                <a:effectLst/>
                <a:latin typeface="+mn-lt"/>
                <a:ea typeface="+mn-ea"/>
                <a:cs typeface="+mn-cs"/>
              </a:rPr>
              <a:t>SomeClass</a:t>
            </a:r>
            <a:r>
              <a:rPr lang="en-GB" sz="1200" kern="1200" dirty="0" smtClean="0">
                <a:solidFill>
                  <a:schemeClr val="tx1"/>
                </a:solidFill>
                <a:effectLst/>
                <a:latin typeface="+mn-lt"/>
                <a:ea typeface="+mn-ea"/>
                <a:cs typeface="+mn-cs"/>
              </a:rPr>
              <a:t>&gt; </a:t>
            </a:r>
            <a:r>
              <a:rPr lang="en-GB" sz="1200" kern="1200" dirty="0" err="1" smtClean="0">
                <a:solidFill>
                  <a:schemeClr val="tx1"/>
                </a:solidFill>
                <a:effectLst/>
                <a:latin typeface="+mn-lt"/>
                <a:ea typeface="+mn-ea"/>
                <a:cs typeface="+mn-cs"/>
              </a:rPr>
              <a:t>ptrObj</a:t>
            </a:r>
            <a:r>
              <a:rPr lang="en-GB" sz="1200" kern="1200" dirty="0" smtClean="0">
                <a:solidFill>
                  <a:schemeClr val="tx1"/>
                </a:solidFill>
                <a:effectLst/>
                <a:latin typeface="+mn-lt"/>
                <a:ea typeface="+mn-ea"/>
                <a:cs typeface="+mn-cs"/>
              </a:rPr>
              <a:t>(new </a:t>
            </a:r>
            <a:r>
              <a:rPr lang="en-GB" sz="1200" kern="1200" dirty="0" err="1" smtClean="0">
                <a:solidFill>
                  <a:schemeClr val="tx1"/>
                </a:solidFill>
                <a:effectLst/>
                <a:latin typeface="+mn-lt"/>
                <a:ea typeface="+mn-ea"/>
                <a:cs typeface="+mn-cs"/>
              </a:rPr>
              <a:t>SomeClass</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 use </a:t>
            </a:r>
            <a:r>
              <a:rPr lang="en-GB" sz="1200" kern="1200" dirty="0" err="1" smtClean="0">
                <a:solidFill>
                  <a:schemeClr val="tx1"/>
                </a:solidFill>
                <a:effectLst/>
                <a:latin typeface="+mn-lt"/>
                <a:ea typeface="+mn-ea"/>
                <a:cs typeface="+mn-cs"/>
              </a:rPr>
              <a:t>ptrObj</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 Object automatically free alongside </a:t>
            </a:r>
            <a:r>
              <a:rPr lang="en-GB" sz="1200" kern="1200" dirty="0" err="1" smtClean="0">
                <a:solidFill>
                  <a:schemeClr val="tx1"/>
                </a:solidFill>
                <a:effectLst/>
                <a:latin typeface="+mn-lt"/>
                <a:ea typeface="+mn-ea"/>
                <a:cs typeface="+mn-cs"/>
              </a:rPr>
              <a:t>ptrObj</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18</a:t>
            </a:fld>
            <a:endParaRPr lang="en-US"/>
          </a:p>
        </p:txBody>
      </p:sp>
    </p:spTree>
    <p:extLst>
      <p:ext uri="{BB962C8B-B14F-4D97-AF65-F5344CB8AC3E}">
        <p14:creationId xmlns:p14="http://schemas.microsoft.com/office/powerpoint/2010/main" val="809502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 reference is basically an alias for another variable. Modifying the reference changes the value to which it refers.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You can create stand-alone reference variables, use reference data members in classes, accept references as parameters to functions and methods and return references from functions and methods.</a:t>
            </a:r>
          </a:p>
          <a:p>
            <a:r>
              <a:rPr lang="en-GB" sz="1200" b="1" i="1"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Reference variables must be assigned as soon as they are created.</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val</a:t>
            </a:r>
            <a:r>
              <a:rPr lang="en-GB" sz="1200" kern="1200" dirty="0" smtClean="0">
                <a:solidFill>
                  <a:schemeClr val="tx1"/>
                </a:solidFill>
                <a:effectLst/>
                <a:latin typeface="+mn-lt"/>
                <a:ea typeface="+mn-ea"/>
                <a:cs typeface="+mn-cs"/>
              </a:rPr>
              <a:t> = 0;</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&amp;</a:t>
            </a:r>
            <a:r>
              <a:rPr lang="en-GB" sz="1200" kern="1200" dirty="0" err="1" smtClean="0">
                <a:solidFill>
                  <a:schemeClr val="tx1"/>
                </a:solidFill>
                <a:effectLst/>
                <a:latin typeface="+mn-lt"/>
                <a:ea typeface="+mn-ea"/>
                <a:cs typeface="+mn-cs"/>
              </a:rPr>
              <a:t>refVal</a:t>
            </a:r>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val</a:t>
            </a:r>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&amp;</a:t>
            </a:r>
            <a:r>
              <a:rPr lang="en-GB" sz="1200" kern="1200" dirty="0" err="1" smtClean="0">
                <a:solidFill>
                  <a:schemeClr val="tx1"/>
                </a:solidFill>
                <a:effectLst/>
                <a:latin typeface="+mn-lt"/>
                <a:ea typeface="+mn-ea"/>
                <a:cs typeface="+mn-cs"/>
              </a:rPr>
              <a:t>refOtherVal</a:t>
            </a:r>
            <a:r>
              <a:rPr lang="en-GB" sz="1200" kern="1200" dirty="0" smtClean="0">
                <a:solidFill>
                  <a:schemeClr val="tx1"/>
                </a:solidFill>
                <a:effectLst/>
                <a:latin typeface="+mn-lt"/>
                <a:ea typeface="+mn-ea"/>
                <a:cs typeface="+mn-cs"/>
              </a:rPr>
              <a:t>; // Won’t compile</a:t>
            </a:r>
          </a:p>
          <a:p>
            <a:endParaRPr lang="en-GB" sz="1200" kern="1200" dirty="0" smtClean="0">
              <a:solidFill>
                <a:schemeClr val="tx1"/>
              </a:solidFill>
              <a:effectLst/>
              <a:latin typeface="+mn-lt"/>
              <a:ea typeface="+mn-ea"/>
              <a:cs typeface="+mn-cs"/>
            </a:endParaRPr>
          </a:p>
          <a:p>
            <a:r>
              <a:rPr lang="en-GB" sz="1200" b="0" kern="1200" dirty="0" smtClean="0">
                <a:solidFill>
                  <a:schemeClr val="tx1"/>
                </a:solidFill>
                <a:effectLst/>
                <a:latin typeface="+mn-lt"/>
                <a:ea typeface="+mn-ea"/>
                <a:cs typeface="+mn-cs"/>
              </a:rPr>
              <a:t>So what’s the difference between a pointer and a reference?</a:t>
            </a:r>
          </a:p>
          <a:p>
            <a:r>
              <a:rPr lang="en-GB" sz="1200" b="0" kern="1200" dirty="0" smtClean="0">
                <a:solidFill>
                  <a:schemeClr val="tx1"/>
                </a:solidFill>
                <a:effectLst/>
                <a:latin typeface="+mn-lt"/>
                <a:ea typeface="+mn-ea"/>
                <a:cs typeface="+mn-cs"/>
              </a:rPr>
              <a:t> </a:t>
            </a:r>
          </a:p>
          <a:p>
            <a:r>
              <a:rPr lang="en-GB" sz="1200" b="0" kern="1200" dirty="0" smtClean="0">
                <a:solidFill>
                  <a:schemeClr val="tx1"/>
                </a:solidFill>
                <a:effectLst/>
                <a:latin typeface="+mn-lt"/>
                <a:ea typeface="+mn-ea"/>
                <a:cs typeface="+mn-cs"/>
              </a:rPr>
              <a:t>Basically a reference is a named constant for a given address (more or less a non-null </a:t>
            </a:r>
            <a:r>
              <a:rPr lang="en-GB" sz="1200" b="0" kern="1200" dirty="0" err="1" smtClean="0">
                <a:solidFill>
                  <a:schemeClr val="tx1"/>
                </a:solidFill>
                <a:effectLst/>
                <a:latin typeface="+mn-lt"/>
                <a:ea typeface="+mn-ea"/>
                <a:cs typeface="+mn-cs"/>
              </a:rPr>
              <a:t>const</a:t>
            </a:r>
            <a:r>
              <a:rPr lang="en-GB" sz="1200" b="0" kern="1200" dirty="0" smtClean="0">
                <a:solidFill>
                  <a:schemeClr val="tx1"/>
                </a:solidFill>
                <a:effectLst/>
                <a:latin typeface="+mn-lt"/>
                <a:ea typeface="+mn-ea"/>
                <a:cs typeface="+mn-cs"/>
              </a:rPr>
              <a:t> pointer). References are automatically or implicitly dereferenced whilst  pointers must be explicitly dereferenced (using the indirection operator, *)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20</a:t>
            </a:fld>
            <a:endParaRPr lang="en-US"/>
          </a:p>
        </p:txBody>
      </p:sp>
    </p:spTree>
    <p:extLst>
      <p:ext uri="{BB962C8B-B14F-4D97-AF65-F5344CB8AC3E}">
        <p14:creationId xmlns:p14="http://schemas.microsoft.com/office/powerpoint/2010/main" val="138630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What you can do with a reference you can also do with a pointer. Although sometimes using references will result in cleaner code that is more easy to understand (remember this is important!).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References are also somewhat safer than pointers (cannot be null, no dereferencing errors).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Ideally you should favour references over points unless you need to dynamically allocate/free memory or actively alter the value of the pointer (e.g. stepping through an array).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Be careful to never return a reference to a variable allocated on the stack will later be destroyed.</a:t>
            </a:r>
          </a:p>
          <a:p>
            <a:r>
              <a:rPr lang="en-GB" sz="1200" kern="1200" smtClean="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21</a:t>
            </a:fld>
            <a:endParaRPr lang="en-US"/>
          </a:p>
        </p:txBody>
      </p:sp>
    </p:spTree>
    <p:extLst>
      <p:ext uri="{BB962C8B-B14F-4D97-AF65-F5344CB8AC3E}">
        <p14:creationId xmlns:p14="http://schemas.microsoft.com/office/powerpoint/2010/main" val="138630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Pointer Danger</a:t>
            </a:r>
          </a:p>
          <a:p>
            <a:endParaRPr lang="en-GB" dirty="0" smtClean="0"/>
          </a:p>
          <a:p>
            <a:r>
              <a:rPr lang="en-GB" dirty="0" smtClean="0"/>
              <a:t>When you create a pointer in C++, the computer allocates memory to hold an address, but it does not allocate memory to hold the data to which the address points. </a:t>
            </a:r>
          </a:p>
          <a:p>
            <a:endParaRPr lang="en-GB" dirty="0" smtClean="0"/>
          </a:p>
          <a:p>
            <a:r>
              <a:rPr lang="en-GB" dirty="0" err="1" smtClean="0"/>
              <a:t>int</a:t>
            </a:r>
            <a:r>
              <a:rPr lang="en-GB" dirty="0" smtClean="0"/>
              <a:t> *</a:t>
            </a:r>
            <a:r>
              <a:rPr lang="en-GB" dirty="0" err="1" smtClean="0"/>
              <a:t>ptrSomewhere</a:t>
            </a:r>
            <a:r>
              <a:rPr lang="en-GB" dirty="0" smtClean="0"/>
              <a:t>;	// Create unassigned pointer;</a:t>
            </a:r>
          </a:p>
          <a:p>
            <a:r>
              <a:rPr lang="en-GB" dirty="0" smtClean="0"/>
              <a:t>*</a:t>
            </a:r>
            <a:r>
              <a:rPr lang="en-GB" dirty="0" err="1" smtClean="0"/>
              <a:t>ptrSomewhere</a:t>
            </a:r>
            <a:r>
              <a:rPr lang="en-GB" dirty="0" smtClean="0"/>
              <a:t> = 0;	// Overwrite some random address in memory with zeros</a:t>
            </a:r>
          </a:p>
          <a:p>
            <a:endParaRPr lang="en-GB" dirty="0" smtClean="0"/>
          </a:p>
          <a:p>
            <a:r>
              <a:rPr lang="en-GB" dirty="0" smtClean="0"/>
              <a:t>This kind of error can produce unpredictable crashes that are extremely hard to trace back to the source problem.</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a:t>
            </a:fld>
            <a:endParaRPr lang="en-US"/>
          </a:p>
        </p:txBody>
      </p:sp>
    </p:spTree>
    <p:extLst>
      <p:ext uri="{BB962C8B-B14F-4D97-AF65-F5344CB8AC3E}">
        <p14:creationId xmlns:p14="http://schemas.microsoft.com/office/powerpoint/2010/main" val="3978387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200" kern="1200" dirty="0" smtClean="0">
                <a:solidFill>
                  <a:schemeClr val="tx1"/>
                </a:solidFill>
                <a:effectLst/>
                <a:latin typeface="+mn-lt"/>
                <a:ea typeface="+mn-ea"/>
                <a:cs typeface="+mn-cs"/>
              </a:rPr>
              <a:t>C++ offers the arrow operator (-&gt;) as a handy means of accessing members of a </a:t>
            </a:r>
            <a:r>
              <a:rPr lang="en-GB" sz="1200" kern="1200" dirty="0" err="1" smtClean="0">
                <a:solidFill>
                  <a:schemeClr val="tx1"/>
                </a:solidFill>
                <a:effectLst/>
                <a:latin typeface="+mn-lt"/>
                <a:ea typeface="+mn-ea"/>
                <a:cs typeface="+mn-cs"/>
              </a:rPr>
              <a:t>struct</a:t>
            </a:r>
            <a:r>
              <a:rPr lang="en-GB" sz="1200" kern="1200" dirty="0" smtClean="0">
                <a:solidFill>
                  <a:schemeClr val="tx1"/>
                </a:solidFill>
                <a:effectLst/>
                <a:latin typeface="+mn-lt"/>
                <a:ea typeface="+mn-ea"/>
                <a:cs typeface="+mn-cs"/>
              </a:rPr>
              <a:t> or a class through a pointer.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Assume a </a:t>
            </a:r>
            <a:r>
              <a:rPr lang="en-GB" sz="1200" kern="1200" dirty="0" err="1" smtClean="0">
                <a:solidFill>
                  <a:schemeClr val="tx1"/>
                </a:solidFill>
                <a:effectLst/>
                <a:latin typeface="+mn-lt"/>
                <a:ea typeface="+mn-ea"/>
                <a:cs typeface="+mn-cs"/>
              </a:rPr>
              <a:t>struct</a:t>
            </a:r>
            <a:r>
              <a:rPr lang="en-GB" sz="1200" kern="1200" dirty="0" smtClean="0">
                <a:solidFill>
                  <a:schemeClr val="tx1"/>
                </a:solidFill>
                <a:effectLst/>
                <a:latin typeface="+mn-lt"/>
                <a:ea typeface="+mn-ea"/>
                <a:cs typeface="+mn-cs"/>
              </a:rPr>
              <a:t> (or class):</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struct</a:t>
            </a:r>
            <a:r>
              <a:rPr lang="en-GB" sz="1200" kern="1200" dirty="0" smtClean="0">
                <a:solidFill>
                  <a:schemeClr val="tx1"/>
                </a:solidFill>
                <a:effectLst/>
                <a:latin typeface="+mn-lt"/>
                <a:ea typeface="+mn-ea"/>
                <a:cs typeface="+mn-cs"/>
              </a:rPr>
              <a:t> Rec</a:t>
            </a:r>
          </a:p>
          <a:p>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val</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following are all equally valid:</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Rec </a:t>
            </a:r>
            <a:r>
              <a:rPr lang="en-GB" sz="1200" kern="1200" dirty="0" err="1" smtClean="0">
                <a:solidFill>
                  <a:schemeClr val="tx1"/>
                </a:solidFill>
                <a:effectLst/>
                <a:latin typeface="+mn-lt"/>
                <a:ea typeface="+mn-ea"/>
                <a:cs typeface="+mn-cs"/>
              </a:rPr>
              <a:t>rec</a:t>
            </a:r>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rec.val</a:t>
            </a:r>
            <a:r>
              <a:rPr lang="en-GB" sz="1200" kern="1200" dirty="0" smtClean="0">
                <a:solidFill>
                  <a:schemeClr val="tx1"/>
                </a:solidFill>
                <a:effectLst/>
                <a:latin typeface="+mn-lt"/>
                <a:ea typeface="+mn-ea"/>
                <a:cs typeface="+mn-cs"/>
              </a:rPr>
              <a:t> = 20;</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Rec *</a:t>
            </a:r>
            <a:r>
              <a:rPr lang="en-GB" sz="1200" kern="1200" dirty="0" err="1" smtClean="0">
                <a:solidFill>
                  <a:schemeClr val="tx1"/>
                </a:solidFill>
                <a:effectLst/>
                <a:latin typeface="+mn-lt"/>
                <a:ea typeface="+mn-ea"/>
                <a:cs typeface="+mn-cs"/>
              </a:rPr>
              <a:t>ptrRec</a:t>
            </a:r>
            <a:r>
              <a:rPr lang="en-GB" sz="1200" kern="1200" dirty="0" smtClean="0">
                <a:solidFill>
                  <a:schemeClr val="tx1"/>
                </a:solidFill>
                <a:effectLst/>
                <a:latin typeface="+mn-lt"/>
                <a:ea typeface="+mn-ea"/>
                <a:cs typeface="+mn-cs"/>
              </a:rPr>
              <a:t> = new Rec;</a:t>
            </a:r>
          </a:p>
          <a:p>
            <a:r>
              <a:rPr lang="en-GB" sz="1200" kern="1200" dirty="0" smtClean="0">
                <a:solidFill>
                  <a:schemeClr val="tx1"/>
                </a:solidFill>
                <a:effectLst/>
                <a:latin typeface="+mn-lt"/>
                <a:ea typeface="+mn-ea"/>
                <a:cs typeface="+mn-cs"/>
              </a:rPr>
              <a:t>(*</a:t>
            </a:r>
            <a:r>
              <a:rPr lang="en-GB" sz="1200" kern="1200" dirty="0" err="1" smtClean="0">
                <a:solidFill>
                  <a:schemeClr val="tx1"/>
                </a:solidFill>
                <a:effectLst/>
                <a:latin typeface="+mn-lt"/>
                <a:ea typeface="+mn-ea"/>
                <a:cs typeface="+mn-cs"/>
              </a:rPr>
              <a:t>ptrRec</a:t>
            </a:r>
            <a:r>
              <a:rPr lang="en-GB" sz="1200" kern="1200" dirty="0" smtClean="0">
                <a:solidFill>
                  <a:schemeClr val="tx1"/>
                </a:solidFill>
                <a:effectLst/>
                <a:latin typeface="+mn-lt"/>
                <a:ea typeface="+mn-ea"/>
                <a:cs typeface="+mn-cs"/>
              </a:rPr>
              <a:t>).</a:t>
            </a:r>
            <a:r>
              <a:rPr lang="en-GB" sz="1200" kern="1200" dirty="0" err="1" smtClean="0">
                <a:solidFill>
                  <a:schemeClr val="tx1"/>
                </a:solidFill>
                <a:effectLst/>
                <a:latin typeface="+mn-lt"/>
                <a:ea typeface="+mn-ea"/>
                <a:cs typeface="+mn-cs"/>
              </a:rPr>
              <a:t>val</a:t>
            </a:r>
            <a:r>
              <a:rPr lang="en-GB" sz="1200" kern="1200" dirty="0" smtClean="0">
                <a:solidFill>
                  <a:schemeClr val="tx1"/>
                </a:solidFill>
                <a:effectLst/>
                <a:latin typeface="+mn-lt"/>
                <a:ea typeface="+mn-ea"/>
                <a:cs typeface="+mn-cs"/>
              </a:rPr>
              <a:t> = 20;</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Rec *</a:t>
            </a:r>
            <a:r>
              <a:rPr lang="en-GB" sz="1200" kern="1200" dirty="0" err="1" smtClean="0">
                <a:solidFill>
                  <a:schemeClr val="tx1"/>
                </a:solidFill>
                <a:effectLst/>
                <a:latin typeface="+mn-lt"/>
                <a:ea typeface="+mn-ea"/>
                <a:cs typeface="+mn-cs"/>
              </a:rPr>
              <a:t>ptrRec</a:t>
            </a:r>
            <a:r>
              <a:rPr lang="en-GB" sz="1200" kern="1200" dirty="0" smtClean="0">
                <a:solidFill>
                  <a:schemeClr val="tx1"/>
                </a:solidFill>
                <a:effectLst/>
                <a:latin typeface="+mn-lt"/>
                <a:ea typeface="+mn-ea"/>
                <a:cs typeface="+mn-cs"/>
              </a:rPr>
              <a:t> = new Rec;</a:t>
            </a:r>
          </a:p>
          <a:p>
            <a:r>
              <a:rPr lang="en-GB" sz="1200" kern="1200" dirty="0" err="1" smtClean="0">
                <a:solidFill>
                  <a:schemeClr val="tx1"/>
                </a:solidFill>
                <a:effectLst/>
                <a:latin typeface="+mn-lt"/>
                <a:ea typeface="+mn-ea"/>
                <a:cs typeface="+mn-cs"/>
              </a:rPr>
              <a:t>ptrRec</a:t>
            </a:r>
            <a:r>
              <a:rPr lang="en-GB" sz="1200" kern="1200" dirty="0" smtClean="0">
                <a:solidFill>
                  <a:schemeClr val="tx1"/>
                </a:solidFill>
                <a:effectLst/>
                <a:latin typeface="+mn-lt"/>
                <a:ea typeface="+mn-ea"/>
                <a:cs typeface="+mn-cs"/>
              </a:rPr>
              <a:t>-&gt;</a:t>
            </a:r>
            <a:r>
              <a:rPr lang="en-GB" sz="1200" kern="1200" dirty="0" err="1" smtClean="0">
                <a:solidFill>
                  <a:schemeClr val="tx1"/>
                </a:solidFill>
                <a:effectLst/>
                <a:latin typeface="+mn-lt"/>
                <a:ea typeface="+mn-ea"/>
                <a:cs typeface="+mn-cs"/>
              </a:rPr>
              <a:t>val</a:t>
            </a:r>
            <a:r>
              <a:rPr lang="en-GB" sz="1200" kern="1200" dirty="0" smtClean="0">
                <a:solidFill>
                  <a:schemeClr val="tx1"/>
                </a:solidFill>
                <a:effectLst/>
                <a:latin typeface="+mn-lt"/>
                <a:ea typeface="+mn-ea"/>
                <a:cs typeface="+mn-cs"/>
              </a:rPr>
              <a:t> = 20;</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later offers a more convenient (and clear) means of accessing </a:t>
            </a:r>
            <a:r>
              <a:rPr lang="en-GB" sz="1200" kern="1200" dirty="0" err="1" smtClean="0">
                <a:solidFill>
                  <a:schemeClr val="tx1"/>
                </a:solidFill>
                <a:effectLst/>
                <a:latin typeface="+mn-lt"/>
                <a:ea typeface="+mn-ea"/>
                <a:cs typeface="+mn-cs"/>
              </a:rPr>
              <a:t>structs</a:t>
            </a:r>
            <a:r>
              <a:rPr lang="en-GB" sz="1200" kern="1200" dirty="0" smtClean="0">
                <a:solidFill>
                  <a:schemeClr val="tx1"/>
                </a:solidFill>
                <a:effectLst/>
                <a:latin typeface="+mn-lt"/>
                <a:ea typeface="+mn-ea"/>
                <a:cs typeface="+mn-cs"/>
              </a:rPr>
              <a:t> or classes through pointers;</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a:t>
            </a:fld>
            <a:endParaRPr lang="en-US"/>
          </a:p>
        </p:txBody>
      </p:sp>
    </p:spTree>
    <p:extLst>
      <p:ext uri="{BB962C8B-B14F-4D97-AF65-F5344CB8AC3E}">
        <p14:creationId xmlns:p14="http://schemas.microsoft.com/office/powerpoint/2010/main" val="397838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Pointers are not integers – even though we often think of an address as an integer number. For example, it doesn’t make much sense to divide one pointer location by another, although some arithmetic operations do make sense when using pointers.</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For example, it makes sense to add or subtract numbers to pointers as a way of changing the referenced address (and thereby stepping through memory) (this includes the increment and decrement operators, ++ and -- ).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Addresses can also be compared using any of the relational operators such as == != &lt; &gt; , etc.</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a:t>
            </a:fld>
            <a:endParaRPr lang="en-US"/>
          </a:p>
        </p:txBody>
      </p:sp>
    </p:spTree>
    <p:extLst>
      <p:ext uri="{BB962C8B-B14F-4D97-AF65-F5344CB8AC3E}">
        <p14:creationId xmlns:p14="http://schemas.microsoft.com/office/powerpoint/2010/main" val="195901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When adding or subtracting numbers to pointers the pointers steps not in terms of bytes but rather in terms of whatever is pointed to. Hence.</a:t>
            </a:r>
          </a:p>
          <a:p>
            <a:endParaRPr lang="en-GB" sz="1200" kern="1200" dirty="0" smtClean="0">
              <a:solidFill>
                <a:schemeClr val="tx1"/>
              </a:solidFill>
              <a:effectLst/>
              <a:latin typeface="+mn-lt"/>
              <a:ea typeface="+mn-ea"/>
              <a:cs typeface="+mn-cs"/>
            </a:endParaRP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someIntArray</a:t>
            </a:r>
            <a:r>
              <a:rPr lang="en-GB" sz="1200" kern="1200" dirty="0" smtClean="0">
                <a:solidFill>
                  <a:schemeClr val="tx1"/>
                </a:solidFill>
                <a:effectLst/>
                <a:latin typeface="+mn-lt"/>
                <a:ea typeface="+mn-ea"/>
                <a:cs typeface="+mn-cs"/>
              </a:rPr>
              <a:t>[0];  // Assume the address pointed to be </a:t>
            </a:r>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 is 1000</a:t>
            </a:r>
          </a:p>
          <a:p>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 += 3; // Steps the pointer by 3 integers (e.g. the address is now 1000 + 3*</a:t>
            </a:r>
            <a:r>
              <a:rPr lang="en-GB" sz="1200" kern="1200" dirty="0" err="1" smtClean="0">
                <a:solidFill>
                  <a:schemeClr val="tx1"/>
                </a:solidFill>
                <a:effectLst/>
                <a:latin typeface="+mn-lt"/>
                <a:ea typeface="+mn-ea"/>
                <a:cs typeface="+mn-cs"/>
              </a:rPr>
              <a:t>sizeof</a:t>
            </a:r>
            <a:r>
              <a:rPr lang="en-GB" sz="1200" kern="1200" dirty="0" smtClean="0">
                <a:solidFill>
                  <a:schemeClr val="tx1"/>
                </a:solidFill>
                <a:effectLst/>
                <a:latin typeface="+mn-lt"/>
                <a:ea typeface="+mn-ea"/>
                <a:cs typeface="+mn-cs"/>
              </a:rPr>
              <a:t>(</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 1012 and not 1003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makes pointers much easier to manipulate in terms of stepping through arrays.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Aside: </a:t>
            </a:r>
          </a:p>
          <a:p>
            <a:r>
              <a:rPr lang="en-GB" sz="1200" kern="1200" dirty="0" smtClean="0">
                <a:solidFill>
                  <a:schemeClr val="tx1"/>
                </a:solidFill>
                <a:effectLst/>
                <a:latin typeface="+mn-lt"/>
                <a:ea typeface="+mn-ea"/>
                <a:cs typeface="+mn-cs"/>
              </a:rPr>
              <a:t>*</a:t>
            </a:r>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 // use the pointed-to value and then increment the pointer (commonly used)</a:t>
            </a:r>
          </a:p>
          <a:p>
            <a:r>
              <a:rPr lang="en-GB" sz="1200" kern="1200" dirty="0" smtClean="0">
                <a:solidFill>
                  <a:schemeClr val="tx1"/>
                </a:solidFill>
                <a:effectLst/>
                <a:latin typeface="+mn-lt"/>
                <a:ea typeface="+mn-ea"/>
                <a:cs typeface="+mn-cs"/>
              </a:rPr>
              <a:t>*++</a:t>
            </a:r>
            <a:r>
              <a:rPr lang="en-GB" sz="1200" kern="1200" dirty="0" err="1" smtClean="0">
                <a:solidFill>
                  <a:schemeClr val="tx1"/>
                </a:solidFill>
                <a:effectLst/>
                <a:latin typeface="+mn-lt"/>
                <a:ea typeface="+mn-ea"/>
                <a:cs typeface="+mn-cs"/>
              </a:rPr>
              <a:t>ptNum</a:t>
            </a:r>
            <a:r>
              <a:rPr lang="en-GB" sz="1200" kern="1200" dirty="0" smtClean="0">
                <a:solidFill>
                  <a:schemeClr val="tx1"/>
                </a:solidFill>
                <a:effectLst/>
                <a:latin typeface="+mn-lt"/>
                <a:ea typeface="+mn-ea"/>
                <a:cs typeface="+mn-cs"/>
              </a:rPr>
              <a:t> // increment the pointer and then use the pointed-to value</a:t>
            </a:r>
          </a:p>
          <a:p>
            <a:r>
              <a:rPr lang="en-GB" sz="1200" kern="1200" dirty="0" smtClean="0">
                <a:solidFill>
                  <a:schemeClr val="tx1"/>
                </a:solidFill>
                <a:effectLst/>
                <a:latin typeface="+mn-lt"/>
                <a:ea typeface="+mn-ea"/>
                <a:cs typeface="+mn-cs"/>
              </a:rPr>
              <a:t>*</a:t>
            </a:r>
            <a:r>
              <a:rPr lang="en-GB" sz="1200" kern="1200" dirty="0" err="1" smtClean="0">
                <a:solidFill>
                  <a:schemeClr val="tx1"/>
                </a:solidFill>
                <a:effectLst/>
                <a:latin typeface="+mn-lt"/>
                <a:ea typeface="+mn-ea"/>
                <a:cs typeface="+mn-cs"/>
              </a:rPr>
              <a:t>ptNum</a:t>
            </a:r>
            <a:r>
              <a:rPr lang="en-GB" sz="1200" kern="1200" dirty="0" smtClean="0">
                <a:solidFill>
                  <a:schemeClr val="tx1"/>
                </a:solidFill>
                <a:effectLst/>
                <a:latin typeface="+mn-lt"/>
                <a:ea typeface="+mn-ea"/>
                <a:cs typeface="+mn-cs"/>
              </a:rPr>
              <a:t>-- // use the pointed-to value and then decrement the pointer</a:t>
            </a:r>
          </a:p>
          <a:p>
            <a:r>
              <a:rPr lang="en-GB" sz="1200" kern="1200" dirty="0" smtClean="0">
                <a:solidFill>
                  <a:schemeClr val="tx1"/>
                </a:solidFill>
                <a:effectLst/>
                <a:latin typeface="+mn-lt"/>
                <a:ea typeface="+mn-ea"/>
                <a:cs typeface="+mn-cs"/>
              </a:rPr>
              <a:t>*--</a:t>
            </a:r>
            <a:r>
              <a:rPr lang="en-GB" sz="1200" kern="1200" dirty="0" err="1" smtClean="0">
                <a:solidFill>
                  <a:schemeClr val="tx1"/>
                </a:solidFill>
                <a:effectLst/>
                <a:latin typeface="+mn-lt"/>
                <a:ea typeface="+mn-ea"/>
                <a:cs typeface="+mn-cs"/>
              </a:rPr>
              <a:t>ptNum</a:t>
            </a:r>
            <a:r>
              <a:rPr lang="en-GB" sz="1200" kern="1200" dirty="0" smtClean="0">
                <a:solidFill>
                  <a:schemeClr val="tx1"/>
                </a:solidFill>
                <a:effectLst/>
                <a:latin typeface="+mn-lt"/>
                <a:ea typeface="+mn-ea"/>
                <a:cs typeface="+mn-cs"/>
              </a:rPr>
              <a:t> // decrement the pointer and then use the pointed-to value</a:t>
            </a:r>
          </a:p>
          <a:p>
            <a:r>
              <a:rPr lang="en-GB" sz="1200" kern="1200" dirty="0" smtClean="0">
                <a:solidFill>
                  <a:schemeClr val="tx1"/>
                </a:solidFill>
                <a:effectLst/>
                <a:latin typeface="+mn-lt"/>
                <a:ea typeface="+mn-ea"/>
                <a:cs typeface="+mn-cs"/>
              </a:rPr>
              <a:t> </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a:t>
            </a:fld>
            <a:endParaRPr lang="en-US"/>
          </a:p>
        </p:txBody>
      </p:sp>
    </p:spTree>
    <p:extLst>
      <p:ext uri="{BB962C8B-B14F-4D97-AF65-F5344CB8AC3E}">
        <p14:creationId xmlns:p14="http://schemas.microsoft.com/office/powerpoint/2010/main" val="195901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Important: Obviously, when performing arithmetic on pointers care must be taken to ensure that the modified pointer continues to point to something meaningful</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295532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There is a very direct and close relationship between arrays and pointers.</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Think about this. If an array of 100000 integers is allocated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data[100000]) how does the computer work out the location (memory address) of data [56341]?</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Storing the address of every single element would be needlessly expensive (and actually make another similar sized problem).</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computer solves this problem by working out the address by calculating the memory address relative to the start of the array. Hence, for index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in the array, the address is: address of element[0] +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sizeof</a:t>
            </a:r>
            <a:r>
              <a:rPr lang="en-GB" sz="1200" kern="1200" dirty="0" smtClean="0">
                <a:solidFill>
                  <a:schemeClr val="tx1"/>
                </a:solidFill>
                <a:effectLst/>
                <a:latin typeface="+mn-lt"/>
                <a:ea typeface="+mn-ea"/>
                <a:cs typeface="+mn-cs"/>
              </a:rPr>
              <a:t>(</a:t>
            </a:r>
            <a:r>
              <a:rPr lang="en-GB" sz="1200" kern="1200" dirty="0" err="1" smtClean="0">
                <a:solidFill>
                  <a:schemeClr val="tx1"/>
                </a:solidFill>
                <a:effectLst/>
                <a:latin typeface="+mn-lt"/>
                <a:ea typeface="+mn-ea"/>
                <a:cs typeface="+mn-cs"/>
              </a:rPr>
              <a:t>element_type</a:t>
            </a:r>
            <a:r>
              <a:rPr lang="en-GB" sz="1200" kern="1200" dirty="0" smtClean="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a:t>
            </a:fld>
            <a:endParaRPr lang="en-US"/>
          </a:p>
        </p:txBody>
      </p:sp>
    </p:spTree>
    <p:extLst>
      <p:ext uri="{BB962C8B-B14F-4D97-AF65-F5344CB8AC3E}">
        <p14:creationId xmlns:p14="http://schemas.microsoft.com/office/powerpoint/2010/main" val="161871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By using pointers and offsets it is possible to manipulate arrays in much the same way as you can using traditional indices:</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data[10];</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ptrData</a:t>
            </a:r>
            <a:r>
              <a:rPr lang="en-GB" sz="1200" kern="1200" dirty="0" smtClean="0">
                <a:solidFill>
                  <a:schemeClr val="tx1"/>
                </a:solidFill>
                <a:effectLst/>
                <a:latin typeface="+mn-lt"/>
                <a:ea typeface="+mn-ea"/>
                <a:cs typeface="+mn-cs"/>
              </a:rPr>
              <a:t> = &amp;data;</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then data[</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is the same as *(</a:t>
            </a:r>
            <a:r>
              <a:rPr lang="en-GB" sz="1200" kern="1200" dirty="0" err="1" smtClean="0">
                <a:solidFill>
                  <a:schemeClr val="tx1"/>
                </a:solidFill>
                <a:effectLst/>
                <a:latin typeface="+mn-lt"/>
                <a:ea typeface="+mn-ea"/>
                <a:cs typeface="+mn-cs"/>
              </a:rPr>
              <a:t>ptrData+i</a:t>
            </a:r>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But there is danger here. A subscript reference can be added to any pointer. e.g. </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 = &amp;</a:t>
            </a:r>
            <a:r>
              <a:rPr lang="en-GB" sz="1200" kern="1200" dirty="0" err="1" smtClean="0">
                <a:solidFill>
                  <a:schemeClr val="tx1"/>
                </a:solidFill>
                <a:effectLst/>
                <a:latin typeface="+mn-lt"/>
                <a:ea typeface="+mn-ea"/>
                <a:cs typeface="+mn-cs"/>
              </a:rPr>
              <a:t>someInt</a:t>
            </a:r>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[3] is the same as *(ptrInt+3)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Both of the above is valid, even if </a:t>
            </a:r>
            <a:r>
              <a:rPr lang="en-GB" sz="1200" kern="1200" dirty="0" err="1" smtClean="0">
                <a:solidFill>
                  <a:schemeClr val="tx1"/>
                </a:solidFill>
                <a:effectLst/>
                <a:latin typeface="+mn-lt"/>
                <a:ea typeface="+mn-ea"/>
                <a:cs typeface="+mn-cs"/>
              </a:rPr>
              <a:t>ptrInt</a:t>
            </a:r>
            <a:r>
              <a:rPr lang="en-GB" sz="1200" kern="1200" dirty="0" smtClean="0">
                <a:solidFill>
                  <a:schemeClr val="tx1"/>
                </a:solidFill>
                <a:effectLst/>
                <a:latin typeface="+mn-lt"/>
                <a:ea typeface="+mn-ea"/>
                <a:cs typeface="+mn-cs"/>
              </a:rPr>
              <a:t> does not actually point to an array of data. It is up to the programmer to ensure correct working.</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a:t>
            </a:fld>
            <a:endParaRPr lang="en-US"/>
          </a:p>
        </p:txBody>
      </p:sp>
    </p:spTree>
    <p:extLst>
      <p:ext uri="{BB962C8B-B14F-4D97-AF65-F5344CB8AC3E}">
        <p14:creationId xmlns:p14="http://schemas.microsoft.com/office/powerpoint/2010/main" val="161871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An array name and a pointer can be (mostly) used interchangeably.</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As such, arrays are pointers, but not all pointers are arrays.</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51705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2900190"/>
            <a:ext cx="9144000" cy="224331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290019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3789409"/>
            <a:ext cx="5637010" cy="66158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1/13/2015</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
        <p:nvSpPr>
          <p:cNvPr id="2" name="Title 1"/>
          <p:cNvSpPr>
            <a:spLocks noGrp="1"/>
          </p:cNvSpPr>
          <p:nvPr>
            <p:ph type="ctrTitle"/>
          </p:nvPr>
        </p:nvSpPr>
        <p:spPr>
          <a:xfrm>
            <a:off x="817582" y="2349218"/>
            <a:ext cx="7175351" cy="1344875"/>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548639"/>
            <a:ext cx="6400800" cy="2606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06EA6-EFEA-4C30-9264-4F9291A5780D}" type="datetime1">
              <a:rPr lang="en-US" smtClean="0"/>
              <a:pPr/>
              <a:t>1/13/2015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282388"/>
            <a:ext cx="2057400" cy="3928754"/>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548640"/>
            <a:ext cx="4829287" cy="36710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pPr/>
              <a:t>1/13/2015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Pointer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Pointers</a:t>
            </a:r>
            <a:endParaRPr lang="en-US" sz="2800" cap="small" dirty="0">
              <a:solidFill>
                <a:schemeClr val="tx1">
                  <a:lumMod val="85000"/>
                  <a:lumOff val="15000"/>
                </a:schemeClr>
              </a:solidFill>
              <a:latin typeface="Calibri" pitchFamily="34" charset="0"/>
            </a:endParaRPr>
          </a:p>
        </p:txBody>
      </p:sp>
      <p:pic>
        <p:nvPicPr>
          <p:cNvPr id="2050" name="Picture 2" descr="http://png-5.vector.us/files/images/3/9/395249/pointer_thum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4408" y="4227934"/>
            <a:ext cx="747713" cy="81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995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Pointer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Pointer</a:t>
            </a:r>
            <a:r>
              <a:rPr lang="en-US" sz="2800" cap="small" baseline="0" dirty="0" smtClean="0">
                <a:solidFill>
                  <a:schemeClr val="tx1">
                    <a:lumMod val="85000"/>
                    <a:lumOff val="15000"/>
                  </a:schemeClr>
                </a:solidFill>
                <a:latin typeface="Calibri" pitchFamily="34" charset="0"/>
              </a:rPr>
              <a:t> Style</a:t>
            </a:r>
            <a:endParaRPr lang="en-US" sz="2800" cap="small" dirty="0">
              <a:solidFill>
                <a:schemeClr val="tx1">
                  <a:lumMod val="85000"/>
                  <a:lumOff val="15000"/>
                </a:schemeClr>
              </a:solidFill>
              <a:latin typeface="Calibri" pitchFamily="34" charset="0"/>
            </a:endParaRPr>
          </a:p>
        </p:txBody>
      </p:sp>
      <p:pic>
        <p:nvPicPr>
          <p:cNvPr id="1024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16416" y="4299942"/>
            <a:ext cx="611338" cy="68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10347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ointer Miscellanea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Pointer</a:t>
            </a:r>
            <a:r>
              <a:rPr lang="en-US" sz="2800" cap="small" baseline="0" dirty="0" smtClean="0">
                <a:solidFill>
                  <a:schemeClr val="tx1">
                    <a:lumMod val="85000"/>
                    <a:lumOff val="15000"/>
                  </a:schemeClr>
                </a:solidFill>
                <a:latin typeface="Calibri" pitchFamily="34" charset="0"/>
              </a:rPr>
              <a:t> Miscellanea</a:t>
            </a:r>
            <a:endParaRPr lang="en-US" sz="2800"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99209388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Pointer Math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Pointer</a:t>
            </a:r>
            <a:r>
              <a:rPr lang="en-US" sz="2800" cap="small" baseline="0" dirty="0" smtClean="0">
                <a:solidFill>
                  <a:schemeClr val="tx1">
                    <a:lumMod val="85000"/>
                    <a:lumOff val="15000"/>
                  </a:schemeClr>
                </a:solidFill>
                <a:latin typeface="Calibri" pitchFamily="34" charset="0"/>
              </a:rPr>
              <a:t> </a:t>
            </a:r>
            <a:r>
              <a:rPr lang="en-US" sz="2800" cap="small" baseline="0" dirty="0" err="1" smtClean="0">
                <a:solidFill>
                  <a:schemeClr val="tx1">
                    <a:lumMod val="85000"/>
                    <a:lumOff val="15000"/>
                  </a:schemeClr>
                </a:solidFill>
                <a:latin typeface="Calibri" pitchFamily="34" charset="0"/>
              </a:rPr>
              <a:t>Maths</a:t>
            </a:r>
            <a:endParaRPr lang="en-US" sz="2800" cap="small" dirty="0">
              <a:solidFill>
                <a:schemeClr val="tx1">
                  <a:lumMod val="85000"/>
                  <a:lumOff val="15000"/>
                </a:schemeClr>
              </a:solidFill>
              <a:latin typeface="Calibri" pitchFamily="34" charset="0"/>
            </a:endParaRPr>
          </a:p>
        </p:txBody>
      </p:sp>
      <p:pic>
        <p:nvPicPr>
          <p:cNvPr id="1741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72400" y="4443958"/>
            <a:ext cx="797185" cy="518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276048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rrays and Pointer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Arrays</a:t>
            </a:r>
            <a:r>
              <a:rPr lang="en-US" sz="2800" cap="small" baseline="0" dirty="0" smtClean="0">
                <a:solidFill>
                  <a:schemeClr val="tx1">
                    <a:lumMod val="85000"/>
                    <a:lumOff val="15000"/>
                  </a:schemeClr>
                </a:solidFill>
                <a:latin typeface="Calibri" pitchFamily="34" charset="0"/>
              </a:rPr>
              <a:t> and Pointers</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64996" y="4177059"/>
            <a:ext cx="571500"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57959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onstant Pointer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Constant</a:t>
            </a:r>
            <a:r>
              <a:rPr lang="en-US" sz="2800" cap="small" baseline="0" dirty="0" smtClean="0">
                <a:solidFill>
                  <a:schemeClr val="tx1">
                    <a:lumMod val="85000"/>
                    <a:lumOff val="15000"/>
                  </a:schemeClr>
                </a:solidFill>
                <a:latin typeface="Calibri" pitchFamily="34" charset="0"/>
              </a:rPr>
              <a:t> </a:t>
            </a:r>
            <a:r>
              <a:rPr lang="en-US" sz="2800" cap="small" dirty="0" smtClean="0">
                <a:solidFill>
                  <a:schemeClr val="tx1">
                    <a:lumMod val="85000"/>
                    <a:lumOff val="15000"/>
                  </a:schemeClr>
                </a:solidFill>
                <a:latin typeface="Calibri" pitchFamily="34" charset="0"/>
              </a:rPr>
              <a:t>Pointers</a:t>
            </a:r>
            <a:endParaRPr lang="en-US" sz="2800" cap="small" baseline="0" dirty="0" smtClean="0">
              <a:solidFill>
                <a:schemeClr val="tx1">
                  <a:lumMod val="85000"/>
                  <a:lumOff val="15000"/>
                </a:schemeClr>
              </a:solidFill>
              <a:latin typeface="Calibri" pitchFamily="34" charset="0"/>
            </a:endParaRPr>
          </a:p>
        </p:txBody>
      </p:sp>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4368" y="4517589"/>
            <a:ext cx="11430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345584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asting With Pointer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Casting With</a:t>
            </a:r>
            <a:r>
              <a:rPr lang="en-US" sz="2800" cap="small" baseline="0" dirty="0" smtClean="0">
                <a:solidFill>
                  <a:schemeClr val="tx1">
                    <a:lumMod val="85000"/>
                    <a:lumOff val="15000"/>
                  </a:schemeClr>
                </a:solidFill>
                <a:latin typeface="Calibri" pitchFamily="34" charset="0"/>
              </a:rPr>
              <a:t> Pointers</a:t>
            </a:r>
          </a:p>
        </p:txBody>
      </p:sp>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08264" y="4289665"/>
            <a:ext cx="689016" cy="730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19345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Pointers to Function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Pointers to Functions</a:t>
            </a:r>
            <a:endParaRPr lang="en-US" sz="2800" cap="small" baseline="0" dirty="0" smtClean="0">
              <a:solidFill>
                <a:schemeClr val="tx1">
                  <a:lumMod val="85000"/>
                  <a:lumOff val="15000"/>
                </a:schemeClr>
              </a:solidFill>
              <a:latin typeface="Calibri" pitchFamily="34" charset="0"/>
            </a:endParaRPr>
          </a:p>
        </p:txBody>
      </p:sp>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08264" y="4289665"/>
            <a:ext cx="689016" cy="730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360394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606EA6-EFEA-4C30-9264-4F9291A5780D}" type="datetime1">
              <a:rPr lang="en-US" smtClean="0"/>
              <a:pPr/>
              <a:t>1/13/2015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548640"/>
            <a:ext cx="6400800"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mart Pointer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Smart</a:t>
            </a:r>
            <a:r>
              <a:rPr lang="en-US" sz="2800" cap="small" baseline="0" dirty="0" smtClean="0">
                <a:solidFill>
                  <a:schemeClr val="tx1">
                    <a:lumMod val="85000"/>
                    <a:lumOff val="15000"/>
                  </a:schemeClr>
                </a:solidFill>
                <a:latin typeface="Calibri" pitchFamily="34" charset="0"/>
              </a:rPr>
              <a:t> Pointers</a:t>
            </a:r>
          </a:p>
        </p:txBody>
      </p:sp>
    </p:spTree>
    <p:extLst>
      <p:ext uri="{BB962C8B-B14F-4D97-AF65-F5344CB8AC3E}">
        <p14:creationId xmlns:p14="http://schemas.microsoft.com/office/powerpoint/2010/main" val="29921034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Reference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References</a:t>
            </a:r>
            <a:endParaRPr lang="en-US" sz="2800" cap="small" baseline="0" dirty="0" smtClean="0">
              <a:solidFill>
                <a:schemeClr val="tx1">
                  <a:lumMod val="85000"/>
                  <a:lumOff val="15000"/>
                </a:schemeClr>
              </a:solidFill>
              <a:latin typeface="Calibri" pitchFamily="34" charset="0"/>
            </a:endParaRPr>
          </a:p>
        </p:txBody>
      </p:sp>
      <p:pic>
        <p:nvPicPr>
          <p:cNvPr id="512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00" y="4174776"/>
            <a:ext cx="857250" cy="85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5513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629486"/>
            <a:ext cx="5966666" cy="1817510"/>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455633"/>
            <a:ext cx="5970494" cy="626595"/>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4606EA6-EFEA-4C30-9264-4F9291A5780D}" type="datetime1">
              <a:rPr lang="en-US" smtClean="0"/>
              <a:pPr/>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548639"/>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548640"/>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050245"/>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049274"/>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06EA6-EFEA-4C30-9264-4F9291A5780D}" type="datetime1">
              <a:rPr lang="en-US" smtClean="0"/>
              <a:pPr/>
              <a:t>1/13/2015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1/13/2015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1/13/2015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1657350"/>
            <a:ext cx="3636085" cy="943870"/>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548640"/>
            <a:ext cx="4017085" cy="3671048"/>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623351"/>
            <a:ext cx="3388660" cy="16046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857250"/>
            <a:ext cx="4114800" cy="234585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757865"/>
            <a:ext cx="3694114" cy="1622265"/>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1/13/2015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
        <p:nvSpPr>
          <p:cNvPr id="2" name="Title 1"/>
          <p:cNvSpPr>
            <a:spLocks noGrp="1"/>
          </p:cNvSpPr>
          <p:nvPr>
            <p:ph type="title"/>
          </p:nvPr>
        </p:nvSpPr>
        <p:spPr>
          <a:xfrm>
            <a:off x="727268" y="3348316"/>
            <a:ext cx="6383538" cy="85725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3829050"/>
            <a:ext cx="9144000" cy="131445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2905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26228"/>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279126"/>
            <a:ext cx="6512511" cy="85725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549195"/>
            <a:ext cx="6400800" cy="26060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4629150"/>
            <a:ext cx="2514600" cy="273844"/>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4606EA6-EFEA-4C30-9264-4F9291A5780D}" type="datetime1">
              <a:rPr lang="en-US" smtClean="0"/>
              <a:pPr/>
              <a:t>1/13/2015</a:t>
            </a:fld>
            <a:endParaRPr lang="en-US" sz="1400" dirty="0">
              <a:solidFill>
                <a:schemeClr val="tx2"/>
              </a:solidFill>
            </a:endParaRPr>
          </a:p>
        </p:txBody>
      </p:sp>
      <p:sp>
        <p:nvSpPr>
          <p:cNvPr id="5" name="Footer Placeholder 4"/>
          <p:cNvSpPr>
            <a:spLocks noGrp="1"/>
          </p:cNvSpPr>
          <p:nvPr>
            <p:ph type="ftr" sz="quarter" idx="3"/>
          </p:nvPr>
        </p:nvSpPr>
        <p:spPr>
          <a:xfrm>
            <a:off x="457200" y="4629150"/>
            <a:ext cx="3352801" cy="273844"/>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3810000" y="4629150"/>
            <a:ext cx="1828800" cy="273844"/>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 id="2147484712" r:id="rId20"/>
    <p:sldLayoutId id="2147484713" r:id="rId2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ctrTitle"/>
          </p:nvPr>
        </p:nvSpPr>
        <p:spPr>
          <a:xfrm>
            <a:off x="4788024" y="1491630"/>
            <a:ext cx="4104456" cy="1344875"/>
          </a:xfrm>
        </p:spPr>
        <p:txBody>
          <a:bodyPr>
            <a:normAutofit/>
          </a:bodyPr>
          <a:lstStyle>
            <a:extLst/>
          </a:lstStyle>
          <a:p>
            <a:pPr marL="182880" indent="0" algn="ctr">
              <a:buNone/>
            </a:pPr>
            <a:r>
              <a:rPr lang="en-US" dirty="0" smtClean="0">
                <a:solidFill>
                  <a:schemeClr val="tx1"/>
                </a:solidFill>
                <a:effectLst/>
              </a:rPr>
              <a:t>Pointers</a:t>
            </a:r>
            <a:endParaRPr lang="en-US" dirty="0">
              <a:solidFill>
                <a:schemeClr val="tx1"/>
              </a:solidFill>
              <a:effectLst/>
            </a:endParaRPr>
          </a:p>
        </p:txBody>
      </p:sp>
      <p:pic>
        <p:nvPicPr>
          <p:cNvPr id="6" name="Picture 5" descr="C:\Resources\Docs\3. Education\Modules\CSC2021-22\Development\CSC2021 Module Title.png"/>
          <p:cNvPicPr/>
          <p:nvPr/>
        </p:nvPicPr>
        <p:blipFill>
          <a:blip r:embed="rId3">
            <a:extLst>
              <a:ext uri="{28A0092B-C50C-407E-A947-70E740481C1C}">
                <a14:useLocalDpi xmlns:a14="http://schemas.microsoft.com/office/drawing/2010/main" val="0"/>
              </a:ext>
            </a:extLst>
          </a:blip>
          <a:srcRect/>
          <a:stretch>
            <a:fillRect/>
          </a:stretch>
        </p:blipFill>
        <p:spPr bwMode="auto">
          <a:xfrm>
            <a:off x="323529" y="771552"/>
            <a:ext cx="4200635" cy="14679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C:\Resources\Docs\3. Education\Modules\CSC2021-22\Development\CSC2022 Module Title.png"/>
          <p:cNvPicPr/>
          <p:nvPr/>
        </p:nvPicPr>
        <p:blipFill>
          <a:blip r:embed="rId4">
            <a:extLst>
              <a:ext uri="{28A0092B-C50C-407E-A947-70E740481C1C}">
                <a14:useLocalDpi xmlns:a14="http://schemas.microsoft.com/office/drawing/2010/main" val="0"/>
              </a:ext>
            </a:extLst>
          </a:blip>
          <a:srcRect/>
          <a:stretch>
            <a:fillRect/>
          </a:stretch>
        </p:blipFill>
        <p:spPr bwMode="auto">
          <a:xfrm>
            <a:off x="323529" y="2615981"/>
            <a:ext cx="4200635" cy="1467937"/>
          </a:xfrm>
          <a:prstGeom prst="round2DiagRect">
            <a:avLst>
              <a:gd name="adj1" fmla="val 0"/>
              <a:gd name="adj2" fmla="val 20924"/>
            </a:avLst>
          </a:prstGeom>
          <a:ln w="88900" cap="sq">
            <a:solidFill>
              <a:srgbClr val="FFFFFF"/>
            </a:solidFill>
            <a:miter lim="800000"/>
          </a:ln>
          <a:effectLst>
            <a:outerShdw blurRad="254000" algn="tl" rotWithShape="0">
              <a:srgbClr val="000000">
                <a:alpha val="43000"/>
              </a:srgbClr>
            </a:outerShdw>
          </a:effectLst>
        </p:spPr>
      </p:pic>
      <p:sp>
        <p:nvSpPr>
          <p:cNvPr id="8" name="TextBox 7"/>
          <p:cNvSpPr txBox="1"/>
          <p:nvPr/>
        </p:nvSpPr>
        <p:spPr>
          <a:xfrm>
            <a:off x="5436096" y="2359208"/>
            <a:ext cx="3024336" cy="984885"/>
          </a:xfrm>
          <a:prstGeom prst="rect">
            <a:avLst/>
          </a:prstGeom>
          <a:noFill/>
        </p:spPr>
        <p:txBody>
          <a:bodyPr wrap="square" rtlCol="0">
            <a:spAutoFit/>
          </a:bodyPr>
          <a:lstStyle/>
          <a:p>
            <a:pPr algn="ctr"/>
            <a:r>
              <a:rPr lang="en-US" sz="2000" dirty="0" smtClean="0"/>
              <a:t>All things pointer </a:t>
            </a:r>
            <a:r>
              <a:rPr lang="en-US" sz="2000" dirty="0" smtClean="0"/>
              <a:t>related</a:t>
            </a:r>
            <a:endParaRPr lang="en-GB" sz="2000" dirty="0">
              <a:solidFill>
                <a:schemeClr val="tx1">
                  <a:lumMod val="85000"/>
                  <a:lumOff val="15000"/>
                </a:schemeClr>
              </a:solidFill>
              <a:latin typeface="Calibri" pitchFamily="34" charset="0"/>
            </a:endParaRPr>
          </a:p>
          <a:p>
            <a:pPr algn="r"/>
            <a:endParaRPr lang="en-GB" dirty="0"/>
          </a:p>
        </p:txBody>
      </p:sp>
      <p:sp>
        <p:nvSpPr>
          <p:cNvPr id="9" name="TextBox 8"/>
          <p:cNvSpPr txBox="1"/>
          <p:nvPr/>
        </p:nvSpPr>
        <p:spPr>
          <a:xfrm>
            <a:off x="5220072" y="2935272"/>
            <a:ext cx="3600400" cy="1292662"/>
          </a:xfrm>
          <a:prstGeom prst="rect">
            <a:avLst/>
          </a:prstGeom>
          <a:noFill/>
        </p:spPr>
        <p:txBody>
          <a:bodyPr wrap="square" rtlCol="0">
            <a:spAutoFit/>
          </a:bodyPr>
          <a:lstStyle/>
          <a:p>
            <a:pPr algn="ctr"/>
            <a:endParaRPr lang="en-US" sz="2000" dirty="0"/>
          </a:p>
          <a:p>
            <a:pPr algn="ctr"/>
            <a:r>
              <a:rPr lang="en-US" sz="2000" b="1" dirty="0" smtClean="0"/>
              <a:t>Part 2 – Use and Miscellanea</a:t>
            </a:r>
            <a:endParaRPr lang="en-US" sz="2000" b="1" dirty="0"/>
          </a:p>
          <a:p>
            <a:pPr algn="r"/>
            <a:endParaRPr lang="en-GB" sz="2000" dirty="0">
              <a:solidFill>
                <a:schemeClr val="tx1">
                  <a:lumMod val="85000"/>
                  <a:lumOff val="15000"/>
                </a:schemeClr>
              </a:solidFill>
              <a:latin typeface="Calibri" pitchFamily="34" charset="0"/>
            </a:endParaRPr>
          </a:p>
          <a:p>
            <a:pPr algn="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79511" y="627534"/>
            <a:ext cx="3528393" cy="132343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By using pointers and offsets it is possible to manipulate arrays in much the same way as you can using traditional indices:</a:t>
            </a:r>
            <a:endParaRPr lang="en-GB" b="1" dirty="0">
              <a:solidFill>
                <a:schemeClr val="tx1">
                  <a:lumMod val="85000"/>
                  <a:lumOff val="15000"/>
                </a:schemeClr>
              </a:solidFill>
              <a:latin typeface="Courier New" pitchFamily="49" charset="0"/>
              <a:cs typeface="Courier New" pitchFamily="49"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2899617574"/>
              </p:ext>
            </p:extLst>
          </p:nvPr>
        </p:nvGraphicFramePr>
        <p:xfrm>
          <a:off x="3059831" y="761626"/>
          <a:ext cx="5832649" cy="1322070"/>
        </p:xfrm>
        <a:graphic>
          <a:graphicData uri="http://schemas.openxmlformats.org/drawingml/2006/table">
            <a:tbl>
              <a:tblPr firstRow="1" firstCol="1" bandRow="1">
                <a:tableStyleId>{3B4B98B0-60AC-42C2-AFA5-B58CD77FA1E5}</a:tableStyleId>
              </a:tblPr>
              <a:tblGrid>
                <a:gridCol w="775308"/>
                <a:gridCol w="5057341"/>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data[10];</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ptrData</a:t>
                      </a:r>
                      <a:r>
                        <a:rPr lang="en-GB" sz="1400" b="1" baseline="0" dirty="0" smtClean="0">
                          <a:solidFill>
                            <a:schemeClr val="tx1"/>
                          </a:solidFill>
                          <a:effectLst/>
                          <a:latin typeface="Courier New" pitchFamily="49" charset="0"/>
                          <a:ea typeface="Calibri"/>
                          <a:cs typeface="Courier New" pitchFamily="49" charset="0"/>
                        </a:rPr>
                        <a:t> = &amp;data[0];</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val_i</a:t>
                      </a:r>
                      <a:r>
                        <a:rPr lang="en-GB" sz="1400" b="1" baseline="0" dirty="0" smtClean="0">
                          <a:solidFill>
                            <a:schemeClr val="tx1"/>
                          </a:solidFill>
                          <a:effectLst/>
                          <a:latin typeface="Courier New" pitchFamily="49" charset="0"/>
                          <a:ea typeface="Calibri"/>
                          <a:cs typeface="Courier New" pitchFamily="49" charset="0"/>
                        </a:rPr>
                        <a:t> = data[</a:t>
                      </a:r>
                      <a:r>
                        <a:rPr lang="en-GB" sz="1400" b="1" baseline="0" dirty="0" err="1" smtClean="0">
                          <a:solidFill>
                            <a:schemeClr val="tx1"/>
                          </a:solidFill>
                          <a:effectLst/>
                          <a:latin typeface="Courier New" pitchFamily="49" charset="0"/>
                          <a:ea typeface="Calibri"/>
                          <a:cs typeface="Courier New" pitchFamily="49" charset="0"/>
                        </a:rPr>
                        <a:t>i</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Both lines are</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also_val_i</a:t>
                      </a:r>
                      <a:r>
                        <a:rPr lang="en-GB" sz="1400" b="1" baseline="0" dirty="0" smtClean="0">
                          <a:solidFill>
                            <a:schemeClr val="tx1"/>
                          </a:solidFill>
                          <a:effectLst/>
                          <a:latin typeface="Courier New" pitchFamily="49" charset="0"/>
                          <a:ea typeface="Calibri"/>
                          <a:cs typeface="Courier New" pitchFamily="49" charset="0"/>
                        </a:rPr>
                        <a:t> = *(</a:t>
                      </a:r>
                      <a:r>
                        <a:rPr lang="en-GB" sz="1400" b="1" baseline="0" dirty="0" err="1" smtClean="0">
                          <a:solidFill>
                            <a:schemeClr val="tx1"/>
                          </a:solidFill>
                          <a:effectLst/>
                          <a:latin typeface="Courier New" pitchFamily="49" charset="0"/>
                          <a:ea typeface="Calibri"/>
                          <a:cs typeface="Courier New" pitchFamily="49" charset="0"/>
                        </a:rPr>
                        <a:t>ptrData+i</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equivalent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0" name="TextBox 19"/>
          <p:cNvSpPr txBox="1"/>
          <p:nvPr/>
        </p:nvSpPr>
        <p:spPr>
          <a:xfrm>
            <a:off x="179512" y="2355726"/>
            <a:ext cx="3528393" cy="1015663"/>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But there is danger here. </a:t>
            </a:r>
            <a:r>
              <a:rPr lang="en-GB" sz="2000" dirty="0" smtClean="0">
                <a:solidFill>
                  <a:schemeClr val="tx1">
                    <a:lumMod val="85000"/>
                    <a:lumOff val="15000"/>
                  </a:schemeClr>
                </a:solidFill>
                <a:latin typeface="Calibri" pitchFamily="34" charset="0"/>
              </a:rPr>
              <a:t>           A </a:t>
            </a:r>
            <a:r>
              <a:rPr lang="en-GB" sz="2000" dirty="0">
                <a:solidFill>
                  <a:schemeClr val="tx1">
                    <a:lumMod val="85000"/>
                    <a:lumOff val="15000"/>
                  </a:schemeClr>
                </a:solidFill>
                <a:latin typeface="Calibri" pitchFamily="34" charset="0"/>
              </a:rPr>
              <a:t>subscript reference can be added to any pointer. e.g. </a:t>
            </a:r>
            <a:endParaRPr lang="en-GB" b="1" dirty="0">
              <a:solidFill>
                <a:schemeClr val="tx1">
                  <a:lumMod val="85000"/>
                  <a:lumOff val="15000"/>
                </a:schemeClr>
              </a:solidFill>
              <a:latin typeface="Courier New" pitchFamily="49" charset="0"/>
              <a:cs typeface="Courier New" pitchFamily="49"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86756528"/>
              </p:ext>
            </p:extLst>
          </p:nvPr>
        </p:nvGraphicFramePr>
        <p:xfrm>
          <a:off x="3059832" y="2473816"/>
          <a:ext cx="5832649" cy="793242"/>
        </p:xfrm>
        <a:graphic>
          <a:graphicData uri="http://schemas.openxmlformats.org/drawingml/2006/table">
            <a:tbl>
              <a:tblPr firstRow="1" firstCol="1" bandRow="1">
                <a:tableStyleId>{3B4B98B0-60AC-42C2-AFA5-B58CD77FA1E5}</a:tableStyleId>
              </a:tblPr>
              <a:tblGrid>
                <a:gridCol w="775308"/>
                <a:gridCol w="5057341"/>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ptrInt</a:t>
                      </a:r>
                      <a:r>
                        <a:rPr lang="en-GB" sz="1400" b="1" baseline="0" dirty="0" smtClean="0">
                          <a:solidFill>
                            <a:schemeClr val="tx1"/>
                          </a:solidFill>
                          <a:effectLst/>
                          <a:latin typeface="Courier New" pitchFamily="49" charset="0"/>
                          <a:ea typeface="Calibri"/>
                          <a:cs typeface="Courier New" pitchFamily="49" charset="0"/>
                        </a:rPr>
                        <a:t> = &amp;</a:t>
                      </a:r>
                      <a:r>
                        <a:rPr lang="en-GB" sz="1400" b="1" baseline="0" dirty="0" err="1" smtClean="0">
                          <a:solidFill>
                            <a:schemeClr val="tx1"/>
                          </a:solidFill>
                          <a:effectLst/>
                          <a:latin typeface="Courier New" pitchFamily="49" charset="0"/>
                          <a:ea typeface="Calibri"/>
                          <a:cs typeface="Courier New" pitchFamily="49" charset="0"/>
                        </a:rPr>
                        <a:t>someInt</a:t>
                      </a:r>
                      <a:r>
                        <a:rPr lang="en-GB" sz="1400" b="1" baseline="0" dirty="0" smtClean="0">
                          <a:solidFill>
                            <a:schemeClr val="tx1"/>
                          </a:solidFill>
                          <a:effectLst/>
                          <a:latin typeface="Courier New" pitchFamily="49" charset="0"/>
                          <a:ea typeface="Calibri"/>
                          <a:cs typeface="Courier New" pitchFamily="49" charset="0"/>
                        </a:rPr>
                        <a:t>;</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valMystery</a:t>
                      </a:r>
                      <a:r>
                        <a:rPr lang="en-GB" sz="1400" b="1" baseline="0" dirty="0" smtClean="0">
                          <a:solidFill>
                            <a:schemeClr val="tx1"/>
                          </a:solidFill>
                          <a:effectLst/>
                          <a:latin typeface="Courier New" pitchFamily="49" charset="0"/>
                          <a:ea typeface="Calibri"/>
                          <a:cs typeface="Courier New" pitchFamily="49" charset="0"/>
                        </a:rPr>
                        <a:t> = *(ptrInt+3); </a:t>
                      </a:r>
                      <a:r>
                        <a:rPr lang="en-GB" sz="1400" b="1" baseline="0" dirty="0" smtClean="0">
                          <a:solidFill>
                            <a:srgbClr val="00B050"/>
                          </a:solidFill>
                          <a:effectLst/>
                          <a:latin typeface="Courier New" pitchFamily="49" charset="0"/>
                          <a:ea typeface="Calibri"/>
                          <a:cs typeface="Courier New" pitchFamily="49" charset="0"/>
                        </a:rPr>
                        <a:t>// Madness</a:t>
                      </a:r>
                      <a:endParaRPr lang="en-GB" sz="1400" b="1" baseline="0"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also_Mystery</a:t>
                      </a:r>
                      <a:r>
                        <a:rPr lang="en-GB" sz="1400" b="1" baseline="0" dirty="0" smtClean="0">
                          <a:solidFill>
                            <a:schemeClr val="tx1"/>
                          </a:solidFill>
                          <a:effectLst/>
                          <a:latin typeface="Courier New" pitchFamily="49" charset="0"/>
                          <a:ea typeface="Calibri"/>
                          <a:cs typeface="Courier New" pitchFamily="49" charset="0"/>
                        </a:rPr>
                        <a:t> = </a:t>
                      </a:r>
                      <a:r>
                        <a:rPr lang="en-GB" sz="1400" b="1" baseline="0" dirty="0" err="1" smtClean="0">
                          <a:solidFill>
                            <a:schemeClr val="tx1"/>
                          </a:solidFill>
                          <a:effectLst/>
                          <a:latin typeface="Courier New" pitchFamily="49" charset="0"/>
                          <a:ea typeface="Calibri"/>
                          <a:cs typeface="Courier New" pitchFamily="49" charset="0"/>
                        </a:rPr>
                        <a:t>ptrInt</a:t>
                      </a:r>
                      <a:r>
                        <a:rPr lang="en-GB" sz="1400" b="1" baseline="0" dirty="0" smtClean="0">
                          <a:solidFill>
                            <a:schemeClr val="tx1"/>
                          </a:solidFill>
                          <a:effectLst/>
                          <a:latin typeface="Courier New" pitchFamily="49" charset="0"/>
                          <a:ea typeface="Calibri"/>
                          <a:cs typeface="Courier New" pitchFamily="49" charset="0"/>
                        </a:rPr>
                        <a:t>[3]; </a:t>
                      </a:r>
                      <a:r>
                        <a:rPr lang="en-GB" sz="1400" b="1" baseline="0" dirty="0" smtClean="0">
                          <a:solidFill>
                            <a:srgbClr val="00B050"/>
                          </a:solidFill>
                          <a:effectLst/>
                          <a:latin typeface="Courier New" pitchFamily="49" charset="0"/>
                          <a:ea typeface="Calibri"/>
                          <a:cs typeface="Courier New" pitchFamily="49" charset="0"/>
                        </a:rPr>
                        <a:t>// Madness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2" name="TextBox 21"/>
          <p:cNvSpPr txBox="1"/>
          <p:nvPr/>
        </p:nvSpPr>
        <p:spPr>
          <a:xfrm>
            <a:off x="179512" y="3448040"/>
            <a:ext cx="8352928" cy="707886"/>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Both of the above </a:t>
            </a:r>
            <a:r>
              <a:rPr lang="en-GB" sz="2000" dirty="0" smtClean="0">
                <a:solidFill>
                  <a:schemeClr val="tx1">
                    <a:lumMod val="85000"/>
                    <a:lumOff val="15000"/>
                  </a:schemeClr>
                </a:solidFill>
                <a:latin typeface="Calibri" pitchFamily="34" charset="0"/>
              </a:rPr>
              <a:t>are valid</a:t>
            </a:r>
            <a:r>
              <a:rPr lang="en-GB" sz="2000" dirty="0">
                <a:solidFill>
                  <a:schemeClr val="tx1">
                    <a:lumMod val="85000"/>
                    <a:lumOff val="15000"/>
                  </a:schemeClr>
                </a:solidFill>
                <a:latin typeface="Calibri" pitchFamily="34" charset="0"/>
              </a:rPr>
              <a:t>, even if </a:t>
            </a:r>
            <a:r>
              <a:rPr lang="en-GB" b="1" dirty="0" err="1" smtClean="0">
                <a:latin typeface="Courier New" pitchFamily="49" charset="0"/>
                <a:ea typeface="Calibri"/>
                <a:cs typeface="Courier New" pitchFamily="49" charset="0"/>
              </a:rPr>
              <a:t>ptrInt</a:t>
            </a:r>
            <a:r>
              <a:rPr lang="en-GB" b="1" dirty="0" smtClean="0">
                <a:latin typeface="Courier New" pitchFamily="49" charset="0"/>
                <a:ea typeface="Calibri"/>
                <a:cs typeface="Courier New" pitchFamily="49" charset="0"/>
              </a:rPr>
              <a:t> </a:t>
            </a:r>
            <a:r>
              <a:rPr lang="en-GB" sz="2000" dirty="0" smtClean="0">
                <a:solidFill>
                  <a:schemeClr val="tx1">
                    <a:lumMod val="85000"/>
                    <a:lumOff val="15000"/>
                  </a:schemeClr>
                </a:solidFill>
                <a:latin typeface="Calibri" pitchFamily="34" charset="0"/>
              </a:rPr>
              <a:t>does </a:t>
            </a:r>
            <a:r>
              <a:rPr lang="en-GB" sz="2000" dirty="0">
                <a:solidFill>
                  <a:schemeClr val="tx1">
                    <a:lumMod val="85000"/>
                    <a:lumOff val="15000"/>
                  </a:schemeClr>
                </a:solidFill>
                <a:latin typeface="Calibri" pitchFamily="34" charset="0"/>
              </a:rPr>
              <a:t>not actually point to an array of data. It is up to the programmer to ensure </a:t>
            </a:r>
            <a:r>
              <a:rPr lang="en-GB" sz="2000" dirty="0" smtClean="0">
                <a:solidFill>
                  <a:schemeClr val="tx1">
                    <a:lumMod val="85000"/>
                    <a:lumOff val="15000"/>
                  </a:schemeClr>
                </a:solidFill>
                <a:latin typeface="Calibri" pitchFamily="34" charset="0"/>
              </a:rPr>
              <a:t>meaningful access.</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65543402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0798"/>
            <a:ext cx="9144000" cy="5444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5536" y="64456"/>
            <a:ext cx="2808312" cy="1015663"/>
          </a:xfrm>
          <a:prstGeom prst="rect">
            <a:avLst/>
          </a:prstGeom>
          <a:noFill/>
        </p:spPr>
        <p:txBody>
          <a:bodyPr wrap="square" rtlCol="0">
            <a:spAutoFit/>
          </a:bodyPr>
          <a:lstStyle/>
          <a:p>
            <a:pPr algn="ctr"/>
            <a:r>
              <a:rPr lang="en-GB" sz="2000" dirty="0">
                <a:solidFill>
                  <a:schemeClr val="bg1"/>
                </a:solidFill>
                <a:latin typeface="Calibri" pitchFamily="34" charset="0"/>
              </a:rPr>
              <a:t>An array name and a pointer can be (mostly) used interchangeably. </a:t>
            </a:r>
            <a:endParaRPr lang="en-GB" b="1" dirty="0">
              <a:solidFill>
                <a:schemeClr val="bg1"/>
              </a:solidFill>
              <a:latin typeface="Courier New" pitchFamily="49" charset="0"/>
              <a:cs typeface="Courier New" pitchFamily="49" charset="0"/>
            </a:endParaRPr>
          </a:p>
        </p:txBody>
      </p:sp>
      <p:graphicFrame>
        <p:nvGraphicFramePr>
          <p:cNvPr id="4" name="Diagram 3"/>
          <p:cNvGraphicFramePr/>
          <p:nvPr>
            <p:extLst>
              <p:ext uri="{D42A27DB-BD31-4B8C-83A1-F6EECF244321}">
                <p14:modId xmlns:p14="http://schemas.microsoft.com/office/powerpoint/2010/main" val="1863887141"/>
              </p:ext>
            </p:extLst>
          </p:nvPr>
        </p:nvGraphicFramePr>
        <p:xfrm>
          <a:off x="2555776" y="3435846"/>
          <a:ext cx="1404156" cy="15121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683568" y="1124039"/>
            <a:ext cx="2304256" cy="1015663"/>
          </a:xfrm>
          <a:prstGeom prst="rect">
            <a:avLst/>
          </a:prstGeom>
          <a:noFill/>
        </p:spPr>
        <p:txBody>
          <a:bodyPr wrap="square" rtlCol="0">
            <a:spAutoFit/>
          </a:bodyPr>
          <a:lstStyle/>
          <a:p>
            <a:pPr algn="ctr"/>
            <a:r>
              <a:rPr lang="en-GB" sz="2000" dirty="0" smtClean="0">
                <a:solidFill>
                  <a:schemeClr val="bg1"/>
                </a:solidFill>
                <a:latin typeface="Calibri" pitchFamily="34" charset="0"/>
              </a:rPr>
              <a:t>Arrays </a:t>
            </a:r>
            <a:r>
              <a:rPr lang="en-GB" sz="2000" dirty="0">
                <a:solidFill>
                  <a:schemeClr val="bg1"/>
                </a:solidFill>
                <a:latin typeface="Calibri" pitchFamily="34" charset="0"/>
              </a:rPr>
              <a:t>are pointers, but not all pointers are arrays.</a:t>
            </a:r>
          </a:p>
        </p:txBody>
      </p:sp>
    </p:spTree>
    <p:extLst>
      <p:ext uri="{BB962C8B-B14F-4D97-AF65-F5344CB8AC3E}">
        <p14:creationId xmlns:p14="http://schemas.microsoft.com/office/powerpoint/2010/main" val="51069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555526"/>
            <a:ext cx="5472609" cy="4401205"/>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Recall </a:t>
            </a:r>
            <a:r>
              <a:rPr lang="en-GB" sz="2000" dirty="0" smtClean="0">
                <a:solidFill>
                  <a:schemeClr val="tx1">
                    <a:lumMod val="85000"/>
                    <a:lumOff val="15000"/>
                  </a:schemeClr>
                </a:solidFill>
                <a:latin typeface="Calibri" pitchFamily="34" charset="0"/>
              </a:rPr>
              <a:t>that </a:t>
            </a:r>
            <a:r>
              <a:rPr lang="en-GB" b="1" dirty="0" err="1" smtClean="0">
                <a:solidFill>
                  <a:schemeClr val="tx1">
                    <a:lumMod val="85000"/>
                    <a:lumOff val="15000"/>
                  </a:schemeClr>
                </a:solidFill>
                <a:latin typeface="Courier New" pitchFamily="49" charset="0"/>
                <a:cs typeface="Courier New" pitchFamily="49" charset="0"/>
              </a:rPr>
              <a:t>const</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permits the programmer to specify that a variable should not be </a:t>
            </a:r>
            <a:r>
              <a:rPr lang="en-GB" sz="2000" dirty="0" smtClean="0">
                <a:solidFill>
                  <a:schemeClr val="tx1">
                    <a:lumMod val="85000"/>
                    <a:lumOff val="15000"/>
                  </a:schemeClr>
                </a:solidFill>
                <a:latin typeface="Calibri" pitchFamily="34" charset="0"/>
              </a:rPr>
              <a:t>modified. It </a:t>
            </a:r>
            <a:r>
              <a:rPr lang="en-GB" sz="2000" dirty="0">
                <a:solidFill>
                  <a:schemeClr val="tx1">
                    <a:lumMod val="85000"/>
                    <a:lumOff val="15000"/>
                  </a:schemeClr>
                </a:solidFill>
                <a:latin typeface="Calibri" pitchFamily="34" charset="0"/>
              </a:rPr>
              <a:t>can be used in different ways with </a:t>
            </a:r>
            <a:r>
              <a:rPr lang="en-GB" sz="2000" dirty="0" smtClean="0">
                <a:solidFill>
                  <a:schemeClr val="tx1">
                    <a:lumMod val="85000"/>
                    <a:lumOff val="15000"/>
                  </a:schemeClr>
                </a:solidFill>
                <a:latin typeface="Calibri" pitchFamily="34" charset="0"/>
              </a:rPr>
              <a:t>pointers:</a:t>
            </a:r>
            <a:endParaRPr lang="en-GB" sz="2000" dirty="0">
              <a:solidFill>
                <a:schemeClr val="tx1">
                  <a:lumMod val="85000"/>
                  <a:lumOff val="15000"/>
                </a:schemeClr>
              </a:solidFill>
              <a:latin typeface="Calibri" pitchFamily="34" charset="0"/>
            </a:endParaRPr>
          </a:p>
          <a:p>
            <a:endParaRPr lang="en-GB" sz="2000" dirty="0">
              <a:solidFill>
                <a:schemeClr val="tx1">
                  <a:lumMod val="85000"/>
                  <a:lumOff val="15000"/>
                </a:schemeClr>
              </a:solidFill>
              <a:latin typeface="Calibri" pitchFamily="34" charset="0"/>
            </a:endParaRPr>
          </a:p>
          <a:p>
            <a:endParaRPr lang="en-GB" sz="2000" dirty="0" smtClean="0">
              <a:solidFill>
                <a:schemeClr val="tx1">
                  <a:lumMod val="85000"/>
                  <a:lumOff val="15000"/>
                </a:schemeClr>
              </a:solidFill>
              <a:latin typeface="Calibri" pitchFamily="34" charset="0"/>
            </a:endParaRPr>
          </a:p>
          <a:p>
            <a:endParaRPr lang="en-GB" sz="2000" dirty="0">
              <a:solidFill>
                <a:schemeClr val="tx1">
                  <a:lumMod val="85000"/>
                  <a:lumOff val="15000"/>
                </a:schemeClr>
              </a:solidFill>
              <a:latin typeface="Calibri" pitchFamily="34" charset="0"/>
            </a:endParaRPr>
          </a:p>
          <a:p>
            <a:endParaRPr lang="en-GB" sz="2000" dirty="0" smtClean="0">
              <a:solidFill>
                <a:schemeClr val="tx1">
                  <a:lumMod val="85000"/>
                  <a:lumOff val="15000"/>
                </a:schemeClr>
              </a:solidFill>
              <a:latin typeface="Calibri" pitchFamily="34" charset="0"/>
            </a:endParaRPr>
          </a:p>
          <a:p>
            <a:endParaRPr lang="en-GB" sz="2000" dirty="0">
              <a:solidFill>
                <a:schemeClr val="tx1">
                  <a:lumMod val="85000"/>
                  <a:lumOff val="15000"/>
                </a:schemeClr>
              </a:solidFill>
              <a:latin typeface="Calibri" pitchFamily="34" charset="0"/>
            </a:endParaRPr>
          </a:p>
          <a:p>
            <a:endParaRPr lang="en-GB" sz="2000" dirty="0" smtClean="0">
              <a:solidFill>
                <a:schemeClr val="tx1">
                  <a:lumMod val="85000"/>
                  <a:lumOff val="15000"/>
                </a:schemeClr>
              </a:solidFill>
              <a:latin typeface="Calibri" pitchFamily="34" charset="0"/>
            </a:endParaRPr>
          </a:p>
          <a:p>
            <a:endParaRPr lang="en-GB" sz="2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A </a:t>
            </a:r>
            <a:r>
              <a:rPr lang="en-GB" sz="2000" dirty="0">
                <a:solidFill>
                  <a:schemeClr val="tx1">
                    <a:lumMod val="85000"/>
                    <a:lumOff val="15000"/>
                  </a:schemeClr>
                </a:solidFill>
                <a:latin typeface="Calibri" pitchFamily="34" charset="0"/>
              </a:rPr>
              <a:t>pointer to constant data entails that </a:t>
            </a:r>
            <a:r>
              <a:rPr lang="en-GB" sz="2000" dirty="0" smtClean="0">
                <a:solidFill>
                  <a:schemeClr val="tx1">
                    <a:lumMod val="85000"/>
                    <a:lumOff val="15000"/>
                  </a:schemeClr>
                </a:solidFill>
                <a:latin typeface="Calibri" pitchFamily="34" charset="0"/>
              </a:rPr>
              <a:t>the pointed-to value cannot be changed. </a:t>
            </a:r>
            <a:r>
              <a:rPr lang="en-GB" sz="2000" dirty="0">
                <a:solidFill>
                  <a:schemeClr val="tx1">
                    <a:lumMod val="85000"/>
                    <a:lumOff val="15000"/>
                  </a:schemeClr>
                </a:solidFill>
                <a:latin typeface="Calibri" pitchFamily="34" charset="0"/>
              </a:rPr>
              <a:t>A constant pointer entails that </a:t>
            </a:r>
            <a:r>
              <a:rPr lang="en-GB" sz="2000" dirty="0" smtClean="0">
                <a:solidFill>
                  <a:schemeClr val="tx1">
                    <a:lumMod val="85000"/>
                    <a:lumOff val="15000"/>
                  </a:schemeClr>
                </a:solidFill>
                <a:latin typeface="Calibri" pitchFamily="34" charset="0"/>
              </a:rPr>
              <a:t>the pointed-to address cannot change.</a:t>
            </a:r>
          </a:p>
        </p:txBody>
      </p:sp>
      <p:graphicFrame>
        <p:nvGraphicFramePr>
          <p:cNvPr id="3" name="Diagram 2"/>
          <p:cNvGraphicFramePr/>
          <p:nvPr>
            <p:extLst>
              <p:ext uri="{D42A27DB-BD31-4B8C-83A1-F6EECF244321}">
                <p14:modId xmlns:p14="http://schemas.microsoft.com/office/powerpoint/2010/main" val="3554062743"/>
              </p:ext>
            </p:extLst>
          </p:nvPr>
        </p:nvGraphicFramePr>
        <p:xfrm>
          <a:off x="323528" y="1707654"/>
          <a:ext cx="5328592" cy="1872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9398" y="621903"/>
            <a:ext cx="2841074" cy="411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893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555526"/>
            <a:ext cx="8640961" cy="1477328"/>
          </a:xfrm>
          <a:prstGeom prst="rect">
            <a:avLst/>
          </a:prstGeom>
          <a:noFill/>
        </p:spPr>
        <p:txBody>
          <a:bodyPr wrap="square" rtlCol="0">
            <a:spAutoFit/>
          </a:bodyPr>
          <a:lstStyle/>
          <a:p>
            <a:r>
              <a:rPr lang="en-GB" sz="2000" b="1" dirty="0">
                <a:solidFill>
                  <a:schemeClr val="tx1">
                    <a:lumMod val="85000"/>
                    <a:lumOff val="15000"/>
                  </a:schemeClr>
                </a:solidFill>
                <a:latin typeface="Calibri" pitchFamily="34" charset="0"/>
              </a:rPr>
              <a:t>Non-constant pointer to constant data </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The value pointed to by </a:t>
            </a:r>
            <a:r>
              <a:rPr lang="en-GB" b="1" dirty="0" err="1">
                <a:solidFill>
                  <a:schemeClr val="tx1">
                    <a:lumMod val="85000"/>
                    <a:lumOff val="15000"/>
                  </a:schemeClr>
                </a:solidFill>
                <a:latin typeface="Courier New" pitchFamily="49" charset="0"/>
                <a:cs typeface="Courier New" pitchFamily="49" charset="0"/>
              </a:rPr>
              <a:t>ptrData</a:t>
            </a:r>
            <a:r>
              <a:rPr lang="en-GB" sz="2000" dirty="0">
                <a:solidFill>
                  <a:schemeClr val="tx1">
                    <a:lumMod val="85000"/>
                    <a:lumOff val="15000"/>
                  </a:schemeClr>
                </a:solidFill>
                <a:latin typeface="Calibri" pitchFamily="34" charset="0"/>
              </a:rPr>
              <a:t> is considered to be </a:t>
            </a:r>
            <a:r>
              <a:rPr lang="en-GB" sz="2000" dirty="0" smtClean="0">
                <a:solidFill>
                  <a:schemeClr val="tx1">
                    <a:lumMod val="85000"/>
                    <a:lumOff val="15000"/>
                  </a:schemeClr>
                </a:solidFill>
                <a:latin typeface="Calibri" pitchFamily="34" charset="0"/>
              </a:rPr>
              <a:t>constant </a:t>
            </a:r>
            <a:r>
              <a:rPr lang="en-GB" sz="2000" dirty="0">
                <a:solidFill>
                  <a:schemeClr val="tx1">
                    <a:lumMod val="85000"/>
                    <a:lumOff val="15000"/>
                  </a:schemeClr>
                </a:solidFill>
                <a:latin typeface="Calibri" pitchFamily="34" charset="0"/>
              </a:rPr>
              <a:t>and cannot be changed </a:t>
            </a:r>
            <a:r>
              <a:rPr lang="en-GB" sz="2000" dirty="0" smtClean="0">
                <a:solidFill>
                  <a:schemeClr val="tx1">
                    <a:lumMod val="85000"/>
                    <a:lumOff val="15000"/>
                  </a:schemeClr>
                </a:solidFill>
                <a:latin typeface="Calibri" pitchFamily="34" charset="0"/>
              </a:rPr>
              <a:t>through the </a:t>
            </a:r>
            <a:r>
              <a:rPr lang="en-GB" sz="2000" dirty="0">
                <a:solidFill>
                  <a:schemeClr val="tx1">
                    <a:lumMod val="85000"/>
                    <a:lumOff val="15000"/>
                  </a:schemeClr>
                </a:solidFill>
                <a:latin typeface="Calibri" pitchFamily="34" charset="0"/>
              </a:rPr>
              <a:t>pointer </a:t>
            </a:r>
            <a:r>
              <a:rPr lang="en-GB" sz="2000" dirty="0" smtClean="0">
                <a:solidFill>
                  <a:schemeClr val="tx1">
                    <a:lumMod val="85000"/>
                    <a:lumOff val="15000"/>
                  </a:schemeClr>
                </a:solidFill>
                <a:latin typeface="Calibri" pitchFamily="34" charset="0"/>
              </a:rPr>
              <a:t>(Note</a:t>
            </a:r>
            <a:r>
              <a:rPr lang="en-GB" sz="2000" dirty="0">
                <a:solidFill>
                  <a:schemeClr val="tx1">
                    <a:lumMod val="85000"/>
                    <a:lumOff val="15000"/>
                  </a:schemeClr>
                </a:solidFill>
                <a:latin typeface="Calibri" pitchFamily="34" charset="0"/>
              </a:rPr>
              <a:t>: the original data </a:t>
            </a:r>
            <a:r>
              <a:rPr lang="en-GB" sz="2000" dirty="0" smtClean="0">
                <a:solidFill>
                  <a:schemeClr val="tx1">
                    <a:lumMod val="85000"/>
                    <a:lumOff val="15000"/>
                  </a:schemeClr>
                </a:solidFill>
                <a:latin typeface="Calibri" pitchFamily="34" charset="0"/>
              </a:rPr>
              <a:t> might </a:t>
            </a:r>
            <a:r>
              <a:rPr lang="en-GB" sz="2000" dirty="0">
                <a:solidFill>
                  <a:schemeClr val="tx1">
                    <a:lumMod val="85000"/>
                    <a:lumOff val="15000"/>
                  </a:schemeClr>
                </a:solidFill>
                <a:latin typeface="Calibri" pitchFamily="34" charset="0"/>
              </a:rPr>
              <a:t>not </a:t>
            </a:r>
            <a:r>
              <a:rPr lang="en-GB" sz="2000" dirty="0" smtClean="0">
                <a:solidFill>
                  <a:schemeClr val="tx1">
                    <a:lumMod val="85000"/>
                    <a:lumOff val="15000"/>
                  </a:schemeClr>
                </a:solidFill>
                <a:latin typeface="Calibri" pitchFamily="34" charset="0"/>
              </a:rPr>
              <a:t>be </a:t>
            </a:r>
            <a:r>
              <a:rPr lang="en-GB" sz="2000" dirty="0">
                <a:solidFill>
                  <a:schemeClr val="tx1">
                    <a:lumMod val="85000"/>
                    <a:lumOff val="15000"/>
                  </a:schemeClr>
                </a:solidFill>
                <a:latin typeface="Calibri" pitchFamily="34" charset="0"/>
              </a:rPr>
              <a:t>declared as </a:t>
            </a:r>
            <a:r>
              <a:rPr lang="en-GB" b="1" dirty="0" err="1">
                <a:solidFill>
                  <a:schemeClr val="tx1">
                    <a:lumMod val="85000"/>
                    <a:lumOff val="15000"/>
                  </a:schemeClr>
                </a:solidFill>
                <a:latin typeface="Courier New" pitchFamily="49" charset="0"/>
                <a:cs typeface="Courier New" pitchFamily="49" charset="0"/>
              </a:rPr>
              <a:t>const</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75287251"/>
              </p:ext>
            </p:extLst>
          </p:nvPr>
        </p:nvGraphicFramePr>
        <p:xfrm>
          <a:off x="5148064" y="483518"/>
          <a:ext cx="3578032" cy="528828"/>
        </p:xfrm>
        <a:graphic>
          <a:graphicData uri="http://schemas.openxmlformats.org/drawingml/2006/table">
            <a:tbl>
              <a:tblPr firstRow="1" firstCol="1" bandRow="1">
                <a:tableStyleId>{3B4B98B0-60AC-42C2-AFA5-B58CD77FA1E5}</a:tableStyleId>
              </a:tblPr>
              <a:tblGrid>
                <a:gridCol w="475613"/>
                <a:gridCol w="3102419"/>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data = 10;</a:t>
                      </a:r>
                      <a:endParaRPr lang="en-GB" sz="1400" b="1" baseline="0"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70C0"/>
                          </a:solidFill>
                          <a:effectLst/>
                          <a:latin typeface="Courier New" pitchFamily="49" charset="0"/>
                          <a:ea typeface="Calibri"/>
                          <a:cs typeface="Courier New" pitchFamily="49" charset="0"/>
                        </a:rPr>
                        <a:t>const</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err="1" smtClean="0">
                          <a:solidFill>
                            <a:srgbClr val="0070C0"/>
                          </a:solidFill>
                          <a:effectLst/>
                          <a:latin typeface="Courier New" pitchFamily="49" charset="0"/>
                          <a:ea typeface="Calibri"/>
                          <a:cs typeface="Courier New" pitchFamily="49" charset="0"/>
                        </a:rPr>
                        <a:t>int</a:t>
                      </a:r>
                      <a:r>
                        <a:rPr lang="en-GB" sz="1400" b="1" baseline="0" dirty="0" smtClean="0">
                          <a:solidFill>
                            <a:srgbClr val="0070C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a:t>
                      </a:r>
                      <a:r>
                        <a:rPr lang="en-GB" sz="1400" b="1" dirty="0" err="1" smtClean="0">
                          <a:solidFill>
                            <a:schemeClr val="tx1"/>
                          </a:solidFill>
                          <a:effectLst/>
                          <a:latin typeface="Courier New" pitchFamily="49" charset="0"/>
                          <a:ea typeface="Calibri"/>
                          <a:cs typeface="Courier New" pitchFamily="49" charset="0"/>
                        </a:rPr>
                        <a:t>ptrData</a:t>
                      </a:r>
                      <a:r>
                        <a:rPr lang="en-GB" sz="1400" b="1" dirty="0" smtClean="0">
                          <a:solidFill>
                            <a:schemeClr val="tx1"/>
                          </a:solidFill>
                          <a:effectLst/>
                          <a:latin typeface="Courier New" pitchFamily="49" charset="0"/>
                          <a:ea typeface="Calibri"/>
                          <a:cs typeface="Courier New" pitchFamily="49" charset="0"/>
                        </a:rPr>
                        <a:t> = &amp;data;</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50050574"/>
              </p:ext>
            </p:extLst>
          </p:nvPr>
        </p:nvGraphicFramePr>
        <p:xfrm>
          <a:off x="5148064" y="2067694"/>
          <a:ext cx="3578032" cy="528828"/>
        </p:xfrm>
        <a:graphic>
          <a:graphicData uri="http://schemas.openxmlformats.org/drawingml/2006/table">
            <a:tbl>
              <a:tblPr firstRow="1" firstCol="1" bandRow="1">
                <a:tableStyleId>{3B4B98B0-60AC-42C2-AFA5-B58CD77FA1E5}</a:tableStyleId>
              </a:tblPr>
              <a:tblGrid>
                <a:gridCol w="475613"/>
                <a:gridCol w="3102419"/>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data = 10;</a:t>
                      </a:r>
                      <a:endParaRPr lang="en-GB" sz="1400" b="1" baseline="0"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err="1" smtClean="0">
                          <a:solidFill>
                            <a:srgbClr val="0070C0"/>
                          </a:solidFill>
                          <a:effectLst/>
                          <a:latin typeface="Courier New" pitchFamily="49" charset="0"/>
                          <a:ea typeface="Calibri"/>
                          <a:cs typeface="Courier New" pitchFamily="49" charset="0"/>
                        </a:rPr>
                        <a:t>int</a:t>
                      </a:r>
                      <a:r>
                        <a:rPr lang="en-GB" sz="1400" b="1" baseline="0" dirty="0" smtClean="0">
                          <a:solidFill>
                            <a:srgbClr val="0070C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 </a:t>
                      </a:r>
                      <a:r>
                        <a:rPr lang="en-GB" sz="1400" b="1" baseline="0" dirty="0" err="1" smtClean="0">
                          <a:solidFill>
                            <a:srgbClr val="0070C0"/>
                          </a:solidFill>
                          <a:effectLst/>
                          <a:latin typeface="Courier New" pitchFamily="49" charset="0"/>
                          <a:ea typeface="Calibri"/>
                          <a:cs typeface="Courier New" pitchFamily="49" charset="0"/>
                        </a:rPr>
                        <a:t>const</a:t>
                      </a:r>
                      <a:r>
                        <a:rPr lang="en-GB" sz="1400" b="1" baseline="0" dirty="0" smtClean="0">
                          <a:solidFill>
                            <a:srgbClr val="0070C0"/>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ptrData</a:t>
                      </a:r>
                      <a:r>
                        <a:rPr lang="en-GB" sz="1400" b="1" dirty="0" smtClean="0">
                          <a:solidFill>
                            <a:schemeClr val="tx1"/>
                          </a:solidFill>
                          <a:effectLst/>
                          <a:latin typeface="Courier New" pitchFamily="49" charset="0"/>
                          <a:ea typeface="Calibri"/>
                          <a:cs typeface="Courier New" pitchFamily="49" charset="0"/>
                        </a:rPr>
                        <a:t> = &amp;data;</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68889127"/>
              </p:ext>
            </p:extLst>
          </p:nvPr>
        </p:nvGraphicFramePr>
        <p:xfrm>
          <a:off x="4427984" y="3578897"/>
          <a:ext cx="4320480" cy="528828"/>
        </p:xfrm>
        <a:graphic>
          <a:graphicData uri="http://schemas.openxmlformats.org/drawingml/2006/table">
            <a:tbl>
              <a:tblPr firstRow="1" firstCol="1" bandRow="1">
                <a:tableStyleId>{3B4B98B0-60AC-42C2-AFA5-B58CD77FA1E5}</a:tableStyleId>
              </a:tblPr>
              <a:tblGrid>
                <a:gridCol w="574303"/>
                <a:gridCol w="3746177"/>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data = 10;</a:t>
                      </a:r>
                      <a:endParaRPr lang="en-GB" sz="1400" b="1" baseline="0"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err="1" smtClean="0">
                          <a:solidFill>
                            <a:srgbClr val="0070C0"/>
                          </a:solidFill>
                          <a:effectLst/>
                          <a:latin typeface="Courier New" pitchFamily="49" charset="0"/>
                          <a:ea typeface="Calibri"/>
                          <a:cs typeface="Courier New" pitchFamily="49" charset="0"/>
                        </a:rPr>
                        <a:t>const</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err="1" smtClean="0">
                          <a:solidFill>
                            <a:srgbClr val="0070C0"/>
                          </a:solidFill>
                          <a:effectLst/>
                          <a:latin typeface="Courier New" pitchFamily="49" charset="0"/>
                          <a:ea typeface="Calibri"/>
                          <a:cs typeface="Courier New" pitchFamily="49" charset="0"/>
                        </a:rPr>
                        <a:t>int</a:t>
                      </a:r>
                      <a:r>
                        <a:rPr lang="en-GB" sz="1400" b="1" baseline="0" dirty="0" smtClean="0">
                          <a:solidFill>
                            <a:srgbClr val="0070C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 </a:t>
                      </a:r>
                      <a:r>
                        <a:rPr lang="en-GB" sz="1400" b="1" baseline="0" dirty="0" err="1" smtClean="0">
                          <a:solidFill>
                            <a:srgbClr val="0070C0"/>
                          </a:solidFill>
                          <a:effectLst/>
                          <a:latin typeface="Courier New" pitchFamily="49" charset="0"/>
                          <a:ea typeface="Calibri"/>
                          <a:cs typeface="Courier New" pitchFamily="49" charset="0"/>
                        </a:rPr>
                        <a:t>const</a:t>
                      </a:r>
                      <a:r>
                        <a:rPr lang="en-GB" sz="1400" b="1" baseline="0" dirty="0" smtClean="0">
                          <a:solidFill>
                            <a:srgbClr val="0070C0"/>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ptrData</a:t>
                      </a:r>
                      <a:r>
                        <a:rPr lang="en-GB" sz="1400" b="1" dirty="0" smtClean="0">
                          <a:solidFill>
                            <a:schemeClr val="tx1"/>
                          </a:solidFill>
                          <a:effectLst/>
                          <a:latin typeface="Courier New" pitchFamily="49" charset="0"/>
                          <a:ea typeface="Calibri"/>
                          <a:cs typeface="Courier New" pitchFamily="49" charset="0"/>
                        </a:rPr>
                        <a:t> = &amp;data;</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TextBox 9"/>
          <p:cNvSpPr txBox="1"/>
          <p:nvPr/>
        </p:nvSpPr>
        <p:spPr>
          <a:xfrm>
            <a:off x="179511" y="2174542"/>
            <a:ext cx="8640961" cy="1200329"/>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Constant </a:t>
            </a:r>
            <a:r>
              <a:rPr lang="en-GB" sz="2000" b="1" dirty="0">
                <a:solidFill>
                  <a:schemeClr val="tx1">
                    <a:lumMod val="85000"/>
                    <a:lumOff val="15000"/>
                  </a:schemeClr>
                </a:solidFill>
                <a:latin typeface="Calibri" pitchFamily="34" charset="0"/>
              </a:rPr>
              <a:t>pointer to non-constant data </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The value pointed to by </a:t>
            </a:r>
            <a:r>
              <a:rPr lang="en-GB" b="1" dirty="0" err="1">
                <a:solidFill>
                  <a:schemeClr val="tx1">
                    <a:lumMod val="85000"/>
                    <a:lumOff val="15000"/>
                  </a:schemeClr>
                </a:solidFill>
                <a:latin typeface="Courier New" pitchFamily="49" charset="0"/>
                <a:cs typeface="Courier New" pitchFamily="49" charset="0"/>
              </a:rPr>
              <a:t>ptrData</a:t>
            </a:r>
            <a:r>
              <a:rPr lang="en-GB" sz="2000" dirty="0">
                <a:solidFill>
                  <a:schemeClr val="tx1">
                    <a:lumMod val="85000"/>
                    <a:lumOff val="15000"/>
                  </a:schemeClr>
                </a:solidFill>
                <a:latin typeface="Calibri" pitchFamily="34" charset="0"/>
              </a:rPr>
              <a:t> can be modified, but </a:t>
            </a:r>
            <a:r>
              <a:rPr lang="en-GB" b="1" dirty="0" err="1">
                <a:solidFill>
                  <a:schemeClr val="tx1">
                    <a:lumMod val="85000"/>
                    <a:lumOff val="15000"/>
                  </a:schemeClr>
                </a:solidFill>
                <a:latin typeface="Courier New" pitchFamily="49" charset="0"/>
                <a:cs typeface="Courier New" pitchFamily="49" charset="0"/>
              </a:rPr>
              <a:t>ptrData</a:t>
            </a:r>
            <a:r>
              <a:rPr lang="en-GB" sz="2000" dirty="0">
                <a:solidFill>
                  <a:schemeClr val="tx1">
                    <a:lumMod val="85000"/>
                    <a:lumOff val="15000"/>
                  </a:schemeClr>
                </a:solidFill>
                <a:latin typeface="Calibri" pitchFamily="34" charset="0"/>
              </a:rPr>
              <a:t> must always point to this value.</a:t>
            </a:r>
          </a:p>
        </p:txBody>
      </p:sp>
      <p:sp>
        <p:nvSpPr>
          <p:cNvPr id="12" name="TextBox 11"/>
          <p:cNvSpPr txBox="1"/>
          <p:nvPr/>
        </p:nvSpPr>
        <p:spPr>
          <a:xfrm>
            <a:off x="179512" y="3675677"/>
            <a:ext cx="8640961" cy="1200329"/>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Constant </a:t>
            </a:r>
            <a:r>
              <a:rPr lang="en-GB" sz="2000" b="1" dirty="0">
                <a:solidFill>
                  <a:schemeClr val="tx1">
                    <a:lumMod val="85000"/>
                    <a:lumOff val="15000"/>
                  </a:schemeClr>
                </a:solidFill>
                <a:latin typeface="Calibri" pitchFamily="34" charset="0"/>
              </a:rPr>
              <a:t>pointer to </a:t>
            </a:r>
            <a:r>
              <a:rPr lang="en-GB" sz="2000" b="1" dirty="0" smtClean="0">
                <a:solidFill>
                  <a:schemeClr val="tx1">
                    <a:lumMod val="85000"/>
                    <a:lumOff val="15000"/>
                  </a:schemeClr>
                </a:solidFill>
                <a:latin typeface="Calibri" pitchFamily="34" charset="0"/>
              </a:rPr>
              <a:t>constant </a:t>
            </a:r>
            <a:r>
              <a:rPr lang="en-GB" sz="2000" b="1" dirty="0">
                <a:solidFill>
                  <a:schemeClr val="tx1">
                    <a:lumMod val="85000"/>
                    <a:lumOff val="15000"/>
                  </a:schemeClr>
                </a:solidFill>
                <a:latin typeface="Calibri" pitchFamily="34" charset="0"/>
              </a:rPr>
              <a:t>data </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Neither the pointer nor the pointed-to value can be changed. Yes, it does look somewhat </a:t>
            </a:r>
            <a:r>
              <a:rPr lang="en-GB" sz="2000" dirty="0" smtClean="0">
                <a:solidFill>
                  <a:schemeClr val="tx1">
                    <a:lumMod val="85000"/>
                    <a:lumOff val="15000"/>
                  </a:schemeClr>
                </a:solidFill>
                <a:latin typeface="Calibri" pitchFamily="34" charset="0"/>
              </a:rPr>
              <a:t>odd. </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76483862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43708" y="782578"/>
            <a:ext cx="5580620" cy="4093428"/>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The principle of least privilege states that you should give a function enough access to the data it requires to accomplish its specified task, but no more</a:t>
            </a:r>
            <a:r>
              <a:rPr lang="en-GB" sz="2000" dirty="0" smtClean="0">
                <a:solidFill>
                  <a:schemeClr val="tx1">
                    <a:lumMod val="85000"/>
                    <a:lumOff val="15000"/>
                  </a:schemeClr>
                </a:solidFill>
                <a:latin typeface="Calibri" pitchFamily="34" charset="0"/>
              </a:rPr>
              <a:t>. This this sage advice.</a:t>
            </a:r>
            <a:endParaRPr lang="en-GB" sz="2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b="1" dirty="0" err="1" smtClean="0">
                <a:solidFill>
                  <a:schemeClr val="tx1">
                    <a:lumMod val="85000"/>
                    <a:lumOff val="15000"/>
                  </a:schemeClr>
                </a:solidFill>
                <a:latin typeface="Courier New" pitchFamily="49" charset="0"/>
                <a:cs typeface="Courier New" pitchFamily="49" charset="0"/>
              </a:rPr>
              <a:t>const</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is often encountered when passing pointers as function arguments.</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This helps </a:t>
            </a:r>
            <a:r>
              <a:rPr lang="en-GB" sz="2000" dirty="0" smtClean="0">
                <a:solidFill>
                  <a:schemeClr val="tx1">
                    <a:lumMod val="85000"/>
                    <a:lumOff val="15000"/>
                  </a:schemeClr>
                </a:solidFill>
                <a:latin typeface="Calibri" pitchFamily="34" charset="0"/>
              </a:rPr>
              <a:t>protect against </a:t>
            </a:r>
            <a:r>
              <a:rPr lang="en-GB" sz="2000" dirty="0">
                <a:solidFill>
                  <a:schemeClr val="tx1">
                    <a:lumMod val="85000"/>
                    <a:lumOff val="15000"/>
                  </a:schemeClr>
                </a:solidFill>
                <a:latin typeface="Calibri" pitchFamily="34" charset="0"/>
              </a:rPr>
              <a:t>functions inadvertently changing data (it’s safer). It also entails that both </a:t>
            </a:r>
            <a:r>
              <a:rPr lang="en-GB" b="1" dirty="0" err="1">
                <a:solidFill>
                  <a:schemeClr val="tx1">
                    <a:lumMod val="85000"/>
                    <a:lumOff val="15000"/>
                  </a:schemeClr>
                </a:solidFill>
                <a:latin typeface="Courier New" pitchFamily="49" charset="0"/>
                <a:cs typeface="Courier New" pitchFamily="49" charset="0"/>
              </a:rPr>
              <a:t>const</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and </a:t>
            </a:r>
            <a:r>
              <a:rPr lang="en-GB" sz="2000" dirty="0" smtClean="0">
                <a:solidFill>
                  <a:schemeClr val="tx1">
                    <a:lumMod val="85000"/>
                    <a:lumOff val="15000"/>
                  </a:schemeClr>
                </a:solidFill>
                <a:latin typeface="Calibri" pitchFamily="34" charset="0"/>
              </a:rPr>
              <a:t>non-</a:t>
            </a:r>
            <a:r>
              <a:rPr lang="en-GB" b="1" dirty="0" err="1" smtClean="0">
                <a:solidFill>
                  <a:schemeClr val="tx1">
                    <a:lumMod val="85000"/>
                    <a:lumOff val="15000"/>
                  </a:schemeClr>
                </a:solidFill>
                <a:latin typeface="Courier New" pitchFamily="49" charset="0"/>
                <a:cs typeface="Courier New" pitchFamily="49" charset="0"/>
              </a:rPr>
              <a:t>const</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arguments can be passed to the function (a </a:t>
            </a:r>
            <a:r>
              <a:rPr lang="en-GB" b="1" dirty="0" err="1">
                <a:solidFill>
                  <a:schemeClr val="tx1">
                    <a:lumMod val="85000"/>
                    <a:lumOff val="15000"/>
                  </a:schemeClr>
                </a:solidFill>
                <a:latin typeface="Courier New" pitchFamily="49" charset="0"/>
                <a:cs typeface="Courier New" pitchFamily="49" charset="0"/>
              </a:rPr>
              <a:t>const</a:t>
            </a:r>
            <a:r>
              <a:rPr lang="en-GB" sz="2000" dirty="0">
                <a:solidFill>
                  <a:schemeClr val="tx1">
                    <a:lumMod val="85000"/>
                    <a:lumOff val="15000"/>
                  </a:schemeClr>
                </a:solidFill>
                <a:latin typeface="Calibri" pitchFamily="34" charset="0"/>
              </a:rPr>
              <a:t> variable cannot be directly passed to as a </a:t>
            </a:r>
            <a:r>
              <a:rPr lang="en-GB" b="1" dirty="0">
                <a:solidFill>
                  <a:schemeClr val="tx1">
                    <a:lumMod val="85000"/>
                    <a:lumOff val="15000"/>
                  </a:schemeClr>
                </a:solidFill>
                <a:latin typeface="Courier New" pitchFamily="49" charset="0"/>
                <a:cs typeface="Courier New" pitchFamily="49" charset="0"/>
              </a:rPr>
              <a:t>non-</a:t>
            </a:r>
            <a:r>
              <a:rPr lang="en-GB" b="1" dirty="0" err="1">
                <a:solidFill>
                  <a:schemeClr val="tx1">
                    <a:lumMod val="85000"/>
                    <a:lumOff val="15000"/>
                  </a:schemeClr>
                </a:solidFill>
                <a:latin typeface="Courier New" pitchFamily="49" charset="0"/>
                <a:cs typeface="Courier New" pitchFamily="49" charset="0"/>
              </a:rPr>
              <a:t>const</a:t>
            </a:r>
            <a:r>
              <a:rPr lang="en-GB" sz="2000" dirty="0">
                <a:solidFill>
                  <a:schemeClr val="tx1">
                    <a:lumMod val="85000"/>
                    <a:lumOff val="15000"/>
                  </a:schemeClr>
                </a:solidFill>
                <a:latin typeface="Calibri" pitchFamily="34" charset="0"/>
              </a:rPr>
              <a:t> function parameter</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pic>
        <p:nvPicPr>
          <p:cNvPr id="4098" name="Picture 2"/>
          <p:cNvPicPr>
            <a:picLocks noChangeAspect="1" noChangeArrowheads="1"/>
          </p:cNvPicPr>
          <p:nvPr/>
        </p:nvPicPr>
        <p:blipFill>
          <a:blip r:embed="rId3">
            <a:extLst>
              <a:ext uri="{BEBA8EAE-BF5A-486C-A8C5-ECC9F3942E4B}">
                <a14:imgProps xmlns:a14="http://schemas.microsoft.com/office/drawing/2010/main">
                  <a14:imgLayer r:embed="rId4">
                    <a14:imgEffect>
                      <a14:artisticPencilGrayscale/>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251521" y="694799"/>
            <a:ext cx="1584176" cy="445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When to Use CONST</a:t>
            </a:r>
            <a:endParaRPr lang="en-GB" sz="2000" cap="small" dirty="0">
              <a:solidFill>
                <a:schemeClr val="tx1">
                  <a:lumMod val="85000"/>
                  <a:lumOff val="15000"/>
                </a:schemeClr>
              </a:solidFill>
              <a:latin typeface="Calibri" pitchFamily="34" charset="0"/>
            </a:endParaRPr>
          </a:p>
        </p:txBody>
      </p:sp>
      <p:cxnSp>
        <p:nvCxnSpPr>
          <p:cNvPr id="11" name="Straight Connector 10"/>
          <p:cNvCxnSpPr/>
          <p:nvPr/>
        </p:nvCxnSpPr>
        <p:spPr>
          <a:xfrm>
            <a:off x="2987824" y="2283718"/>
            <a:ext cx="3024336" cy="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04604216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555526"/>
            <a:ext cx="8640961" cy="393954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As </a:t>
            </a:r>
            <a:r>
              <a:rPr lang="en-GB" sz="2000" dirty="0">
                <a:solidFill>
                  <a:schemeClr val="tx1">
                    <a:lumMod val="85000"/>
                    <a:lumOff val="15000"/>
                  </a:schemeClr>
                </a:solidFill>
                <a:latin typeface="Calibri" pitchFamily="34" charset="0"/>
              </a:rPr>
              <a:t>pointers are just memory </a:t>
            </a:r>
            <a:r>
              <a:rPr lang="en-GB" sz="2000" dirty="0" smtClean="0">
                <a:solidFill>
                  <a:schemeClr val="tx1">
                    <a:lumMod val="85000"/>
                    <a:lumOff val="15000"/>
                  </a:schemeClr>
                </a:solidFill>
                <a:latin typeface="Calibri" pitchFamily="34" charset="0"/>
              </a:rPr>
              <a:t>addresses </a:t>
            </a:r>
            <a:r>
              <a:rPr lang="en-GB" sz="2000" dirty="0">
                <a:solidFill>
                  <a:schemeClr val="tx1">
                    <a:lumMod val="85000"/>
                    <a:lumOff val="15000"/>
                  </a:schemeClr>
                </a:solidFill>
                <a:latin typeface="Calibri" pitchFamily="34" charset="0"/>
              </a:rPr>
              <a:t>it’s possible to reinterpret what a pointer pointers to </a:t>
            </a:r>
            <a:r>
              <a:rPr lang="en-GB" sz="2000" dirty="0" smtClean="0">
                <a:solidFill>
                  <a:schemeClr val="tx1">
                    <a:lumMod val="85000"/>
                    <a:lumOff val="15000"/>
                  </a:schemeClr>
                </a:solidFill>
                <a:latin typeface="Calibri" pitchFamily="34" charset="0"/>
              </a:rPr>
              <a:t>using </a:t>
            </a:r>
            <a:r>
              <a:rPr lang="en-GB" b="1" dirty="0" err="1" smtClean="0">
                <a:solidFill>
                  <a:schemeClr val="tx1">
                    <a:lumMod val="85000"/>
                    <a:lumOff val="15000"/>
                  </a:schemeClr>
                </a:solidFill>
                <a:latin typeface="Courier New" pitchFamily="49" charset="0"/>
                <a:cs typeface="Courier New" pitchFamily="49" charset="0"/>
              </a:rPr>
              <a:t>static_cast</a:t>
            </a:r>
            <a:r>
              <a:rPr lang="en-GB" b="1" dirty="0">
                <a:solidFill>
                  <a:schemeClr val="tx1">
                    <a:lumMod val="85000"/>
                    <a:lumOff val="15000"/>
                  </a:schemeClr>
                </a:solidFill>
                <a:latin typeface="Courier New" pitchFamily="49" charset="0"/>
                <a:cs typeface="Courier New" pitchFamily="49" charset="0"/>
              </a:rPr>
              <a:t>&lt;&gt;</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 which will attempt (at compile time) the specified recast. </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Assume </a:t>
            </a:r>
            <a:r>
              <a:rPr lang="en-GB" b="1" dirty="0">
                <a:solidFill>
                  <a:schemeClr val="tx1">
                    <a:lumMod val="85000"/>
                    <a:lumOff val="15000"/>
                  </a:schemeClr>
                </a:solidFill>
                <a:latin typeface="Courier New" pitchFamily="49" charset="0"/>
                <a:cs typeface="Courier New" pitchFamily="49" charset="0"/>
              </a:rPr>
              <a:t>Circle</a:t>
            </a:r>
            <a:r>
              <a:rPr lang="en-GB" sz="2000" dirty="0" smtClean="0">
                <a:solidFill>
                  <a:schemeClr val="tx1">
                    <a:lumMod val="85000"/>
                    <a:lumOff val="15000"/>
                  </a:schemeClr>
                </a:solidFill>
                <a:latin typeface="Calibri" pitchFamily="34" charset="0"/>
              </a:rPr>
              <a:t> and </a:t>
            </a:r>
            <a:r>
              <a:rPr lang="en-GB" b="1" dirty="0">
                <a:solidFill>
                  <a:schemeClr val="tx1">
                    <a:lumMod val="85000"/>
                    <a:lumOff val="15000"/>
                  </a:schemeClr>
                </a:solidFill>
                <a:latin typeface="Courier New" pitchFamily="49" charset="0"/>
                <a:cs typeface="Courier New" pitchFamily="49" charset="0"/>
              </a:rPr>
              <a:t>Shape</a:t>
            </a:r>
            <a:r>
              <a:rPr lang="en-GB" sz="2000" dirty="0">
                <a:solidFill>
                  <a:schemeClr val="tx1">
                    <a:lumMod val="85000"/>
                    <a:lumOff val="15000"/>
                  </a:schemeClr>
                </a:solidFill>
                <a:latin typeface="Calibri" pitchFamily="34" charset="0"/>
              </a:rPr>
              <a:t> are </a:t>
            </a:r>
            <a:r>
              <a:rPr lang="en-GB" sz="2000" dirty="0" smtClean="0">
                <a:solidFill>
                  <a:schemeClr val="tx1">
                    <a:lumMod val="85000"/>
                    <a:lumOff val="15000"/>
                  </a:schemeClr>
                </a:solidFill>
                <a:latin typeface="Calibri" pitchFamily="34" charset="0"/>
              </a:rPr>
              <a:t>classes </a:t>
            </a:r>
            <a:r>
              <a:rPr lang="en-GB" sz="2000" dirty="0">
                <a:solidFill>
                  <a:schemeClr val="tx1">
                    <a:lumMod val="85000"/>
                    <a:lumOff val="15000"/>
                  </a:schemeClr>
                </a:solidFill>
                <a:latin typeface="Calibri" pitchFamily="34" charset="0"/>
              </a:rPr>
              <a:t>linked </a:t>
            </a:r>
            <a:r>
              <a:rPr lang="en-GB" sz="2000" dirty="0" smtClean="0">
                <a:solidFill>
                  <a:schemeClr val="tx1">
                    <a:lumMod val="85000"/>
                    <a:lumOff val="15000"/>
                  </a:schemeClr>
                </a:solidFill>
                <a:latin typeface="Calibri" pitchFamily="34" charset="0"/>
              </a:rPr>
              <a:t>via inheritance</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Then:</a:t>
            </a:r>
          </a:p>
          <a:p>
            <a:endParaRPr lang="en-GB" sz="2000" dirty="0">
              <a:solidFill>
                <a:schemeClr val="tx1">
                  <a:lumMod val="85000"/>
                  <a:lumOff val="15000"/>
                </a:schemeClr>
              </a:solidFill>
              <a:latin typeface="Calibri" pitchFamily="34" charset="0"/>
            </a:endParaRPr>
          </a:p>
          <a:p>
            <a:endParaRPr lang="en-GB" sz="2000" dirty="0" smtClean="0">
              <a:solidFill>
                <a:schemeClr val="tx1">
                  <a:lumMod val="85000"/>
                  <a:lumOff val="15000"/>
                </a:schemeClr>
              </a:solidFill>
              <a:latin typeface="Calibri" pitchFamily="34" charset="0"/>
            </a:endParaRPr>
          </a:p>
          <a:p>
            <a:endParaRPr lang="en-GB" sz="2000" dirty="0">
              <a:solidFill>
                <a:schemeClr val="tx1">
                  <a:lumMod val="85000"/>
                  <a:lumOff val="15000"/>
                </a:schemeClr>
              </a:solidFill>
              <a:latin typeface="Calibri" pitchFamily="34" charset="0"/>
            </a:endParaRPr>
          </a:p>
          <a:p>
            <a:endParaRPr lang="en-GB" sz="2000" dirty="0" smtClean="0">
              <a:solidFill>
                <a:schemeClr val="tx1">
                  <a:lumMod val="85000"/>
                  <a:lumOff val="15000"/>
                </a:schemeClr>
              </a:solidFill>
              <a:latin typeface="Calibri" pitchFamily="34" charset="0"/>
            </a:endParaRPr>
          </a:p>
          <a:p>
            <a:r>
              <a:rPr lang="en-GB" sz="2000" b="1" dirty="0">
                <a:solidFill>
                  <a:schemeClr val="tx1">
                    <a:lumMod val="85000"/>
                    <a:lumOff val="15000"/>
                  </a:schemeClr>
                </a:solidFill>
                <a:latin typeface="Calibri" pitchFamily="34" charset="0"/>
              </a:rPr>
              <a:t>Aside: </a:t>
            </a:r>
            <a:r>
              <a:rPr lang="en-GB" sz="2000" dirty="0">
                <a:solidFill>
                  <a:schemeClr val="tx1">
                    <a:lumMod val="85000"/>
                    <a:lumOff val="15000"/>
                  </a:schemeClr>
                </a:solidFill>
                <a:latin typeface="Calibri" pitchFamily="34" charset="0"/>
              </a:rPr>
              <a:t>A </a:t>
            </a:r>
            <a:r>
              <a:rPr lang="en-GB" b="1" dirty="0" err="1" smtClean="0">
                <a:solidFill>
                  <a:schemeClr val="tx1">
                    <a:lumMod val="85000"/>
                    <a:lumOff val="15000"/>
                  </a:schemeClr>
                </a:solidFill>
                <a:latin typeface="Courier New" pitchFamily="49" charset="0"/>
                <a:cs typeface="Courier New" pitchFamily="49" charset="0"/>
              </a:rPr>
              <a:t>dynamic_cast</a:t>
            </a:r>
            <a:r>
              <a:rPr lang="en-GB" b="1" dirty="0" smtClean="0">
                <a:solidFill>
                  <a:schemeClr val="tx1">
                    <a:lumMod val="85000"/>
                    <a:lumOff val="15000"/>
                  </a:schemeClr>
                </a:solidFill>
                <a:latin typeface="Courier New" pitchFamily="49" charset="0"/>
                <a:cs typeface="Courier New" pitchFamily="49" charset="0"/>
              </a:rPr>
              <a:t>&lt;&gt;</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can also be used to perform </a:t>
            </a:r>
            <a:r>
              <a:rPr lang="en-GB" sz="2000" dirty="0" smtClean="0">
                <a:solidFill>
                  <a:schemeClr val="tx1">
                    <a:lumMod val="85000"/>
                    <a:lumOff val="15000"/>
                  </a:schemeClr>
                </a:solidFill>
                <a:latin typeface="Calibri" pitchFamily="34" charset="0"/>
              </a:rPr>
              <a:t>runtime-checked up </a:t>
            </a:r>
            <a:r>
              <a:rPr lang="en-GB" sz="2000" dirty="0">
                <a:solidFill>
                  <a:schemeClr val="tx1">
                    <a:lumMod val="85000"/>
                    <a:lumOff val="15000"/>
                  </a:schemeClr>
                </a:solidFill>
                <a:latin typeface="Calibri" pitchFamily="34" charset="0"/>
              </a:rPr>
              <a:t>and down casting within an inheritance </a:t>
            </a:r>
            <a:r>
              <a:rPr lang="en-GB" sz="2000" dirty="0" smtClean="0">
                <a:solidFill>
                  <a:schemeClr val="tx1">
                    <a:lumMod val="85000"/>
                    <a:lumOff val="15000"/>
                  </a:schemeClr>
                </a:solidFill>
                <a:latin typeface="Calibri" pitchFamily="34" charset="0"/>
              </a:rPr>
              <a:t>hierarchy (i.e. safer but slower).</a:t>
            </a:r>
            <a:endParaRPr lang="en-GB" sz="2000" dirty="0">
              <a:solidFill>
                <a:schemeClr val="tx1">
                  <a:lumMod val="85000"/>
                  <a:lumOff val="15000"/>
                </a:schemeClr>
              </a:solidFill>
              <a:latin typeface="Calibri" pitchFamily="34" charset="0"/>
            </a:endParaRPr>
          </a:p>
          <a:p>
            <a:endParaRPr lang="en-GB" sz="2000" dirty="0">
              <a:solidFill>
                <a:schemeClr val="tx1">
                  <a:lumMod val="85000"/>
                  <a:lumOff val="15000"/>
                </a:schemeClr>
              </a:solidFill>
              <a:latin typeface="Calibri" pitchFamily="34" charset="0"/>
            </a:endParaRPr>
          </a:p>
          <a:p>
            <a:endParaRPr lang="en-GB" sz="2000" dirty="0">
              <a:solidFill>
                <a:schemeClr val="tx1">
                  <a:lumMod val="85000"/>
                  <a:lumOff val="15000"/>
                </a:schemeClr>
              </a:solidFill>
              <a:latin typeface="Calibri"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34091113"/>
              </p:ext>
            </p:extLst>
          </p:nvPr>
        </p:nvGraphicFramePr>
        <p:xfrm>
          <a:off x="-756592" y="2139702"/>
          <a:ext cx="9217024" cy="785241"/>
        </p:xfrm>
        <a:graphic>
          <a:graphicData uri="http://schemas.openxmlformats.org/drawingml/2006/table">
            <a:tbl>
              <a:tblPr firstRow="1" firstCol="1" bandRow="1">
                <a:tableStyleId>{3B4B98B0-60AC-42C2-AFA5-B58CD77FA1E5}</a:tableStyleId>
              </a:tblPr>
              <a:tblGrid>
                <a:gridCol w="1225181"/>
                <a:gridCol w="7991843"/>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chemeClr val="tx1"/>
                          </a:solidFill>
                          <a:effectLst/>
                          <a:latin typeface="Courier New" pitchFamily="49" charset="0"/>
                          <a:ea typeface="Calibri"/>
                          <a:cs typeface="Courier New" pitchFamily="49" charset="0"/>
                        </a:rPr>
                        <a:t>Circle</a:t>
                      </a:r>
                      <a:r>
                        <a:rPr lang="en-GB" sz="1400" b="1" baseline="0" dirty="0" smtClean="0">
                          <a:solidFill>
                            <a:schemeClr val="tx1"/>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a:t>
                      </a:r>
                      <a:r>
                        <a:rPr lang="en-GB" sz="1400" b="1" dirty="0" err="1" smtClean="0">
                          <a:solidFill>
                            <a:schemeClr val="tx1"/>
                          </a:solidFill>
                          <a:effectLst/>
                          <a:latin typeface="Courier New" pitchFamily="49" charset="0"/>
                          <a:ea typeface="Calibri"/>
                          <a:cs typeface="Courier New" pitchFamily="49" charset="0"/>
                        </a:rPr>
                        <a:t>ptrCircle</a:t>
                      </a:r>
                      <a:r>
                        <a:rPr lang="en-GB" sz="1400" b="1" dirty="0" smtClean="0">
                          <a:solidFill>
                            <a:schemeClr val="tx1"/>
                          </a:solidFill>
                          <a:effectLst/>
                          <a:latin typeface="Courier New" pitchFamily="49" charset="0"/>
                          <a:ea typeface="Calibri"/>
                          <a:cs typeface="Courier New" pitchFamily="49" charset="0"/>
                        </a:rPr>
                        <a:t> = </a:t>
                      </a:r>
                      <a:r>
                        <a:rPr lang="en-GB" sz="1400" b="1" dirty="0" smtClean="0">
                          <a:solidFill>
                            <a:srgbClr val="0070C0"/>
                          </a:solidFill>
                          <a:effectLst/>
                          <a:latin typeface="Courier New" pitchFamily="49" charset="0"/>
                          <a:ea typeface="Calibri"/>
                          <a:cs typeface="Courier New" pitchFamily="49" charset="0"/>
                        </a:rPr>
                        <a:t>new</a:t>
                      </a:r>
                      <a:r>
                        <a:rPr lang="en-GB" sz="1400" b="1" dirty="0" smtClean="0">
                          <a:solidFill>
                            <a:schemeClr val="tx1"/>
                          </a:solidFill>
                          <a:effectLst/>
                          <a:latin typeface="Courier New" pitchFamily="49" charset="0"/>
                          <a:ea typeface="Calibri"/>
                          <a:cs typeface="Courier New" pitchFamily="49" charset="0"/>
                        </a:rPr>
                        <a:t> Circle();</a:t>
                      </a:r>
                      <a:endParaRPr lang="en-GB" sz="1400" b="1" baseline="0"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Shape *</a:t>
                      </a:r>
                      <a:r>
                        <a:rPr lang="en-GB" sz="1400" b="1" dirty="0" err="1" smtClean="0">
                          <a:solidFill>
                            <a:schemeClr val="tx1"/>
                          </a:solidFill>
                          <a:effectLst/>
                          <a:latin typeface="Courier New" pitchFamily="49" charset="0"/>
                          <a:ea typeface="Calibri"/>
                          <a:cs typeface="Courier New" pitchFamily="49" charset="0"/>
                        </a:rPr>
                        <a:t>ptrShape</a:t>
                      </a:r>
                      <a:r>
                        <a:rPr lang="en-GB" sz="1400" b="1" dirty="0" smtClean="0">
                          <a:solidFill>
                            <a:schemeClr val="tx1"/>
                          </a:solidFill>
                          <a:effectLst/>
                          <a:latin typeface="Courier New" pitchFamily="49" charset="0"/>
                          <a:ea typeface="Calibri"/>
                          <a:cs typeface="Courier New" pitchFamily="49" charset="0"/>
                        </a:rPr>
                        <a:t> = </a:t>
                      </a:r>
                      <a:r>
                        <a:rPr lang="en-GB" sz="1400" b="1" dirty="0" err="1" smtClean="0">
                          <a:solidFill>
                            <a:srgbClr val="0070C0"/>
                          </a:solidFill>
                          <a:effectLst/>
                          <a:latin typeface="Courier New" pitchFamily="49" charset="0"/>
                          <a:ea typeface="Calibri"/>
                          <a:cs typeface="Courier New" pitchFamily="49" charset="0"/>
                        </a:rPr>
                        <a:t>static_cast</a:t>
                      </a:r>
                      <a:r>
                        <a:rPr lang="en-GB" sz="1400" b="1" dirty="0" smtClean="0">
                          <a:solidFill>
                            <a:schemeClr val="tx1"/>
                          </a:solidFill>
                          <a:effectLst/>
                          <a:latin typeface="Courier New" pitchFamily="49" charset="0"/>
                          <a:ea typeface="Calibri"/>
                          <a:cs typeface="Courier New" pitchFamily="49" charset="0"/>
                        </a:rPr>
                        <a:t>&lt;Shape&gt;(*</a:t>
                      </a:r>
                      <a:r>
                        <a:rPr lang="en-GB" sz="1400" b="1" dirty="0" err="1" smtClean="0">
                          <a:solidFill>
                            <a:schemeClr val="tx1"/>
                          </a:solidFill>
                          <a:effectLst/>
                          <a:latin typeface="Courier New" pitchFamily="49" charset="0"/>
                          <a:ea typeface="Calibri"/>
                          <a:cs typeface="Courier New" pitchFamily="49" charset="0"/>
                        </a:rPr>
                        <a:t>ptrCircle</a:t>
                      </a:r>
                      <a:r>
                        <a:rPr lang="en-GB" sz="1400" b="1" dirty="0" smtClean="0">
                          <a:solidFill>
                            <a:schemeClr val="tx1"/>
                          </a:solidFill>
                          <a:effectLst/>
                          <a:latin typeface="Courier New" pitchFamily="49" charset="0"/>
                          <a:ea typeface="Calibri"/>
                          <a:cs typeface="Courier New" pitchFamily="49" charset="0"/>
                        </a:rPr>
                        <a:t>); </a:t>
                      </a:r>
                      <a:r>
                        <a:rPr lang="en-GB" sz="1400" b="1" dirty="0" smtClean="0">
                          <a:solidFill>
                            <a:srgbClr val="00B050"/>
                          </a:solidFill>
                          <a:effectLst/>
                          <a:latin typeface="Courier New" pitchFamily="49" charset="0"/>
                          <a:ea typeface="Calibri"/>
                          <a:cs typeface="Courier New" pitchFamily="49" charset="0"/>
                        </a:rPr>
                        <a:t>// </a:t>
                      </a:r>
                      <a:r>
                        <a:rPr lang="en-GB" sz="1400" b="1" smtClean="0">
                          <a:solidFill>
                            <a:srgbClr val="00B050"/>
                          </a:solidFill>
                          <a:effectLst/>
                          <a:latin typeface="Courier New" pitchFamily="49" charset="0"/>
                          <a:ea typeface="Calibri"/>
                          <a:cs typeface="Courier New" pitchFamily="49" charset="0"/>
                        </a:rPr>
                        <a:t>Valid cast</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err="1" smtClean="0">
                          <a:solidFill>
                            <a:srgbClr val="0070C0"/>
                          </a:solidFill>
                          <a:effectLst/>
                          <a:latin typeface="Courier New" pitchFamily="49" charset="0"/>
                          <a:ea typeface="Calibri"/>
                          <a:cs typeface="Courier New" pitchFamily="49" charset="0"/>
                        </a:rPr>
                        <a:t>int</a:t>
                      </a:r>
                      <a:r>
                        <a:rPr lang="en-GB" sz="1400" b="1" baseline="0" dirty="0" smtClean="0">
                          <a:solidFill>
                            <a:srgbClr val="0070C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a:t>
                      </a:r>
                      <a:r>
                        <a:rPr lang="en-GB" sz="1400" b="1" dirty="0" err="1" smtClean="0">
                          <a:solidFill>
                            <a:schemeClr val="tx1"/>
                          </a:solidFill>
                          <a:effectLst/>
                          <a:latin typeface="Courier New" pitchFamily="49" charset="0"/>
                          <a:ea typeface="Calibri"/>
                          <a:cs typeface="Courier New" pitchFamily="49" charset="0"/>
                        </a:rPr>
                        <a:t>ptrInt</a:t>
                      </a:r>
                      <a:r>
                        <a:rPr lang="en-GB" sz="1400" b="1" dirty="0" smtClean="0">
                          <a:solidFill>
                            <a:schemeClr val="tx1"/>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 </a:t>
                      </a:r>
                      <a:r>
                        <a:rPr lang="en-GB" sz="1400" b="1" dirty="0" err="1" smtClean="0">
                          <a:solidFill>
                            <a:srgbClr val="0070C0"/>
                          </a:solidFill>
                          <a:effectLst/>
                          <a:latin typeface="Courier New" pitchFamily="49" charset="0"/>
                          <a:ea typeface="Calibri"/>
                          <a:cs typeface="Courier New" pitchFamily="49" charset="0"/>
                        </a:rPr>
                        <a:t>static_cast</a:t>
                      </a:r>
                      <a:r>
                        <a:rPr lang="en-GB" sz="1400" b="1" dirty="0" smtClean="0">
                          <a:solidFill>
                            <a:schemeClr val="tx1"/>
                          </a:solidFill>
                          <a:effectLst/>
                          <a:latin typeface="Courier New" pitchFamily="49" charset="0"/>
                          <a:ea typeface="Calibri"/>
                          <a:cs typeface="Courier New" pitchFamily="49" charset="0"/>
                        </a:rPr>
                        <a:t>&lt;</a:t>
                      </a:r>
                      <a:r>
                        <a:rPr lang="en-GB" sz="1400" b="1" baseline="0" dirty="0" err="1" smtClean="0">
                          <a:solidFill>
                            <a:srgbClr val="0070C0"/>
                          </a:solidFill>
                          <a:effectLst/>
                          <a:latin typeface="Courier New" pitchFamily="49" charset="0"/>
                          <a:ea typeface="Calibri"/>
                          <a:cs typeface="Courier New" pitchFamily="49" charset="0"/>
                        </a:rPr>
                        <a:t>int</a:t>
                      </a:r>
                      <a:r>
                        <a:rPr lang="en-GB" sz="1400" b="1" dirty="0" smtClean="0">
                          <a:solidFill>
                            <a:schemeClr val="tx1"/>
                          </a:solidFill>
                          <a:effectLst/>
                          <a:latin typeface="Courier New" pitchFamily="49" charset="0"/>
                          <a:ea typeface="Calibri"/>
                          <a:cs typeface="Courier New" pitchFamily="49" charset="0"/>
                        </a:rPr>
                        <a:t>&gt;(*</a:t>
                      </a:r>
                      <a:r>
                        <a:rPr lang="en-GB" sz="1400" b="1" dirty="0" err="1" smtClean="0">
                          <a:solidFill>
                            <a:schemeClr val="tx1"/>
                          </a:solidFill>
                          <a:effectLst/>
                          <a:latin typeface="Courier New" pitchFamily="49" charset="0"/>
                          <a:ea typeface="Calibri"/>
                          <a:cs typeface="Courier New" pitchFamily="49" charset="0"/>
                        </a:rPr>
                        <a:t>ptrCircle</a:t>
                      </a:r>
                      <a:r>
                        <a:rPr lang="en-GB" sz="1400" b="1" dirty="0" smtClean="0">
                          <a:solidFill>
                            <a:schemeClr val="tx1"/>
                          </a:solidFill>
                          <a:effectLst/>
                          <a:latin typeface="Courier New" pitchFamily="49" charset="0"/>
                          <a:ea typeface="Calibri"/>
                          <a:cs typeface="Courier New" pitchFamily="49" charset="0"/>
                        </a:rPr>
                        <a:t>); </a:t>
                      </a:r>
                      <a:r>
                        <a:rPr lang="en-GB" sz="1400" b="1" dirty="0" smtClean="0">
                          <a:solidFill>
                            <a:srgbClr val="00B050"/>
                          </a:solidFill>
                          <a:effectLst/>
                          <a:latin typeface="Courier New" pitchFamily="49" charset="0"/>
                          <a:ea typeface="Calibri"/>
                          <a:cs typeface="Courier New" pitchFamily="49" charset="0"/>
                        </a:rPr>
                        <a:t>// Won’t compile,</a:t>
                      </a:r>
                      <a:r>
                        <a:rPr lang="en-GB" sz="1400" b="1" baseline="0" dirty="0" smtClean="0">
                          <a:solidFill>
                            <a:srgbClr val="00B050"/>
                          </a:solidFill>
                          <a:effectLst/>
                          <a:latin typeface="Courier New" pitchFamily="49" charset="0"/>
                          <a:ea typeface="Calibri"/>
                          <a:cs typeface="Courier New" pitchFamily="49" charset="0"/>
                        </a:rPr>
                        <a:t> invalid cast</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9746665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555526"/>
            <a:ext cx="8640961" cy="1785104"/>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Functions (a sequence of machine instructions stored </a:t>
            </a:r>
            <a:r>
              <a:rPr lang="en-GB" sz="2000" dirty="0" smtClean="0">
                <a:solidFill>
                  <a:schemeClr val="tx1">
                    <a:lumMod val="85000"/>
                    <a:lumOff val="15000"/>
                  </a:schemeClr>
                </a:solidFill>
                <a:latin typeface="Calibri" pitchFamily="34" charset="0"/>
              </a:rPr>
              <a:t>at a </a:t>
            </a:r>
            <a:r>
              <a:rPr lang="en-GB" sz="2000" dirty="0">
                <a:solidFill>
                  <a:schemeClr val="tx1">
                    <a:lumMod val="85000"/>
                    <a:lumOff val="15000"/>
                  </a:schemeClr>
                </a:solidFill>
                <a:latin typeface="Calibri" pitchFamily="34" charset="0"/>
              </a:rPr>
              <a:t>location in memory) also have addresses. </a:t>
            </a:r>
          </a:p>
          <a:p>
            <a:r>
              <a:rPr lang="en-GB" sz="1000" dirty="0">
                <a:solidFill>
                  <a:schemeClr val="tx1">
                    <a:lumMod val="85000"/>
                    <a:lumOff val="15000"/>
                  </a:schemeClr>
                </a:solidFill>
                <a:latin typeface="Calibri" pitchFamily="34" charset="0"/>
              </a:rPr>
              <a:t> </a:t>
            </a:r>
          </a:p>
          <a:p>
            <a:r>
              <a:rPr lang="en-GB" sz="2000" dirty="0">
                <a:solidFill>
                  <a:schemeClr val="tx1">
                    <a:lumMod val="85000"/>
                    <a:lumOff val="15000"/>
                  </a:schemeClr>
                </a:solidFill>
                <a:latin typeface="Calibri" pitchFamily="34" charset="0"/>
              </a:rPr>
              <a:t>In some cases it can be useful to have a pointer to a function. This permits functions to be passed as arguments to other functions. This can be useful for things such as sorting where a flexible comparison function </a:t>
            </a:r>
            <a:r>
              <a:rPr lang="en-GB" sz="2000" dirty="0" smtClean="0">
                <a:solidFill>
                  <a:schemeClr val="tx1">
                    <a:lumMod val="85000"/>
                    <a:lumOff val="15000"/>
                  </a:schemeClr>
                </a:solidFill>
                <a:latin typeface="Calibri" pitchFamily="34" charset="0"/>
              </a:rPr>
              <a:t>is needed.</a:t>
            </a:r>
            <a:endParaRPr lang="en-GB" sz="2000" dirty="0">
              <a:solidFill>
                <a:schemeClr val="tx1">
                  <a:lumMod val="85000"/>
                  <a:lumOff val="15000"/>
                </a:schemeClr>
              </a:solidFill>
              <a:latin typeface="Calibri" pitchFamily="34" charset="0"/>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715766"/>
            <a:ext cx="66675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39822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9" y="217192"/>
            <a:ext cx="5040560" cy="4926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9511" y="555526"/>
            <a:ext cx="4104457" cy="4093428"/>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If </a:t>
            </a:r>
            <a:r>
              <a:rPr lang="en-GB" sz="2000" dirty="0">
                <a:solidFill>
                  <a:schemeClr val="tx1">
                    <a:lumMod val="85000"/>
                    <a:lumOff val="15000"/>
                  </a:schemeClr>
                </a:solidFill>
                <a:latin typeface="Calibri" pitchFamily="34" charset="0"/>
              </a:rPr>
              <a:t>a smart pointer goes out of scope (i.e. is deleted) then it will additionally take some </a:t>
            </a:r>
            <a:r>
              <a:rPr lang="en-GB" sz="2000" dirty="0" smtClean="0">
                <a:solidFill>
                  <a:schemeClr val="tx1">
                    <a:lumMod val="85000"/>
                    <a:lumOff val="15000"/>
                  </a:schemeClr>
                </a:solidFill>
                <a:latin typeface="Calibri" pitchFamily="34" charset="0"/>
              </a:rPr>
              <a:t>action. Often this is a check to see </a:t>
            </a:r>
            <a:r>
              <a:rPr lang="en-GB" sz="2000" dirty="0">
                <a:solidFill>
                  <a:schemeClr val="tx1">
                    <a:lumMod val="85000"/>
                    <a:lumOff val="15000"/>
                  </a:schemeClr>
                </a:solidFill>
                <a:latin typeface="Calibri" pitchFamily="34" charset="0"/>
              </a:rPr>
              <a:t>if it should also delete (free up) whatever it was pointing to </a:t>
            </a:r>
            <a:r>
              <a:rPr lang="en-GB" sz="2000" dirty="0" smtClean="0">
                <a:solidFill>
                  <a:schemeClr val="tx1">
                    <a:lumMod val="85000"/>
                    <a:lumOff val="15000"/>
                  </a:schemeClr>
                </a:solidFill>
                <a:latin typeface="Calibri" pitchFamily="34" charset="0"/>
              </a:rPr>
              <a:t>(e.g. dynamically </a:t>
            </a:r>
            <a:r>
              <a:rPr lang="en-GB" sz="2000" dirty="0">
                <a:solidFill>
                  <a:schemeClr val="tx1">
                    <a:lumMod val="85000"/>
                    <a:lumOff val="15000"/>
                  </a:schemeClr>
                </a:solidFill>
                <a:latin typeface="Calibri" pitchFamily="34" charset="0"/>
              </a:rPr>
              <a:t>allocated memory).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This </a:t>
            </a:r>
            <a:r>
              <a:rPr lang="en-GB" sz="2000" dirty="0">
                <a:solidFill>
                  <a:schemeClr val="tx1">
                    <a:lumMod val="85000"/>
                    <a:lumOff val="15000"/>
                  </a:schemeClr>
                </a:solidFill>
                <a:latin typeface="Calibri" pitchFamily="34" charset="0"/>
              </a:rPr>
              <a:t>helps to avoid memory leaks.</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Smart pointers are </a:t>
            </a:r>
            <a:r>
              <a:rPr lang="en-GB" sz="2000" dirty="0" smtClean="0">
                <a:solidFill>
                  <a:schemeClr val="tx1">
                    <a:lumMod val="85000"/>
                    <a:lumOff val="15000"/>
                  </a:schemeClr>
                </a:solidFill>
                <a:latin typeface="Calibri" pitchFamily="34" charset="0"/>
              </a:rPr>
              <a:t>often written </a:t>
            </a:r>
            <a:r>
              <a:rPr lang="en-GB" sz="2000" dirty="0">
                <a:solidFill>
                  <a:schemeClr val="tx1">
                    <a:lumMod val="85000"/>
                    <a:lumOff val="15000"/>
                  </a:schemeClr>
                </a:solidFill>
                <a:latin typeface="Calibri" pitchFamily="34" charset="0"/>
              </a:rPr>
              <a:t>as a template class that overrides the </a:t>
            </a:r>
            <a:r>
              <a:rPr lang="en-GB" b="1" dirty="0">
                <a:solidFill>
                  <a:schemeClr val="tx1">
                    <a:lumMod val="85000"/>
                    <a:lumOff val="15000"/>
                  </a:schemeClr>
                </a:solidFill>
                <a:latin typeface="Courier New" pitchFamily="49" charset="0"/>
                <a:cs typeface="Courier New" pitchFamily="49" charset="0"/>
              </a:rPr>
              <a:t>-&gt;</a:t>
            </a:r>
            <a:r>
              <a:rPr lang="en-GB" sz="2000" dirty="0">
                <a:solidFill>
                  <a:schemeClr val="tx1">
                    <a:lumMod val="85000"/>
                    <a:lumOff val="15000"/>
                  </a:schemeClr>
                </a:solidFill>
                <a:latin typeface="Calibri" pitchFamily="34" charset="0"/>
              </a:rPr>
              <a:t> and </a:t>
            </a:r>
            <a:r>
              <a:rPr lang="en-GB" b="1" dirty="0">
                <a:solidFill>
                  <a:schemeClr val="tx1">
                    <a:lumMod val="85000"/>
                    <a:lumOff val="15000"/>
                  </a:schemeClr>
                </a:solidFill>
                <a:latin typeface="Courier New" pitchFamily="49" charset="0"/>
                <a:cs typeface="Courier New" pitchFamily="49" charset="0"/>
              </a:rPr>
              <a:t>*</a:t>
            </a:r>
            <a:r>
              <a:rPr lang="en-GB" sz="2000" dirty="0">
                <a:solidFill>
                  <a:schemeClr val="tx1">
                    <a:lumMod val="85000"/>
                    <a:lumOff val="15000"/>
                  </a:schemeClr>
                </a:solidFill>
                <a:latin typeface="Calibri" pitchFamily="34" charset="0"/>
              </a:rPr>
              <a:t> (dereference) operators, i.e. they are classes that act like pointers</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399563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1" y="555526"/>
            <a:ext cx="8496945" cy="400110"/>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The C++ Standard Library offers the following smart pointers:</a:t>
            </a:r>
          </a:p>
        </p:txBody>
      </p:sp>
      <p:graphicFrame>
        <p:nvGraphicFramePr>
          <p:cNvPr id="4" name="Table 3"/>
          <p:cNvGraphicFramePr>
            <a:graphicFrameLocks noGrp="1"/>
          </p:cNvGraphicFramePr>
          <p:nvPr>
            <p:extLst>
              <p:ext uri="{D42A27DB-BD31-4B8C-83A1-F6EECF244321}">
                <p14:modId xmlns:p14="http://schemas.microsoft.com/office/powerpoint/2010/main" val="4190220961"/>
              </p:ext>
            </p:extLst>
          </p:nvPr>
        </p:nvGraphicFramePr>
        <p:xfrm>
          <a:off x="3707904" y="1203598"/>
          <a:ext cx="5256584" cy="1586484"/>
        </p:xfrm>
        <a:graphic>
          <a:graphicData uri="http://schemas.openxmlformats.org/drawingml/2006/table">
            <a:tbl>
              <a:tblPr firstRow="1" firstCol="1" bandRow="1">
                <a:tableStyleId>{3B4B98B0-60AC-42C2-AFA5-B58CD77FA1E5}</a:tableStyleId>
              </a:tblPr>
              <a:tblGrid>
                <a:gridCol w="698734"/>
                <a:gridCol w="455785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void </a:t>
                      </a:r>
                      <a:r>
                        <a:rPr lang="en-GB" sz="1400" b="1" baseline="0" dirty="0" err="1" smtClean="0">
                          <a:solidFill>
                            <a:schemeClr val="tx1"/>
                          </a:solidFill>
                          <a:effectLst/>
                          <a:latin typeface="Courier New" pitchFamily="49" charset="0"/>
                          <a:ea typeface="Calibri"/>
                          <a:cs typeface="Courier New" pitchFamily="49" charset="0"/>
                        </a:rPr>
                        <a:t>RawPointer</a:t>
                      </a:r>
                      <a:r>
                        <a:rPr lang="en-GB" sz="1400" b="1" baseline="0" dirty="0" smtClean="0">
                          <a:solidFill>
                            <a:schemeClr val="tx1"/>
                          </a:solidFill>
                          <a:effectLst/>
                          <a:latin typeface="Courier New" pitchFamily="49" charset="0"/>
                          <a:ea typeface="Calibri"/>
                          <a:cs typeface="Courier New" pitchFamily="49" charset="0"/>
                        </a:rPr>
                        <a:t>()</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endParaRPr lang="en-GB" sz="1400" b="1" baseline="0"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B05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SomeClass</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ptrObj</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a:t>
                      </a:r>
                      <a:r>
                        <a:rPr lang="en-GB" sz="1400" b="1" baseline="0" dirty="0" smtClean="0">
                          <a:solidFill>
                            <a:srgbClr val="0070C0"/>
                          </a:solidFill>
                          <a:effectLst/>
                          <a:latin typeface="Courier New" pitchFamily="49" charset="0"/>
                          <a:ea typeface="Calibri"/>
                          <a:cs typeface="Courier New" pitchFamily="49" charset="0"/>
                        </a:rPr>
                        <a:t>new</a:t>
                      </a:r>
                      <a:r>
                        <a:rPr lang="en-GB" sz="1400" b="1" baseline="0" dirty="0" smtClean="0">
                          <a:solidFill>
                            <a:srgbClr val="00B05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SomeClass</a:t>
                      </a:r>
                      <a:r>
                        <a:rPr lang="en-GB" sz="1400" b="1" baseline="0"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B050"/>
                          </a:solidFill>
                          <a:effectLst/>
                          <a:latin typeface="Courier New" pitchFamily="49" charset="0"/>
                          <a:ea typeface="Calibri"/>
                          <a:cs typeface="Courier New" pitchFamily="49" charset="0"/>
                        </a:rPr>
                        <a:t>	// Use </a:t>
                      </a:r>
                      <a:r>
                        <a:rPr lang="en-GB" sz="1400" b="1" baseline="0" dirty="0" err="1" smtClean="0">
                          <a:solidFill>
                            <a:srgbClr val="00B050"/>
                          </a:solidFill>
                          <a:effectLst/>
                          <a:latin typeface="Courier New" pitchFamily="49" charset="0"/>
                          <a:ea typeface="Calibri"/>
                          <a:cs typeface="Courier New" pitchFamily="49" charset="0"/>
                        </a:rPr>
                        <a:t>ptrObj</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	delete </a:t>
                      </a:r>
                      <a:r>
                        <a:rPr lang="en-GB" sz="1400" b="1" dirty="0" err="1" smtClean="0">
                          <a:solidFill>
                            <a:schemeClr val="tx1"/>
                          </a:solidFill>
                          <a:effectLst/>
                          <a:latin typeface="Courier New" pitchFamily="49" charset="0"/>
                          <a:ea typeface="Calibri"/>
                          <a:cs typeface="Courier New" pitchFamily="49" charset="0"/>
                        </a:rPr>
                        <a:t>ptrObj</a:t>
                      </a:r>
                      <a:r>
                        <a:rPr lang="en-GB" sz="1400" b="1" dirty="0" smtClean="0">
                          <a:solidFill>
                            <a:schemeClr val="tx1"/>
                          </a:solidFill>
                          <a:effectLst/>
                          <a:latin typeface="Courier New" pitchFamily="49" charset="0"/>
                          <a:ea typeface="Calibri"/>
                          <a:cs typeface="Courier New" pitchFamily="49" charset="0"/>
                        </a:rPr>
                        <a:t>; </a:t>
                      </a:r>
                      <a:r>
                        <a:rPr lang="en-GB" sz="1400" b="1" dirty="0" smtClean="0">
                          <a:solidFill>
                            <a:srgbClr val="00B050"/>
                          </a:solidFill>
                          <a:effectLst/>
                          <a:latin typeface="Courier New" pitchFamily="49" charset="0"/>
                          <a:ea typeface="Calibri"/>
                          <a:cs typeface="Courier New" pitchFamily="49" charset="0"/>
                        </a:rPr>
                        <a:t>//</a:t>
                      </a:r>
                      <a:r>
                        <a:rPr lang="en-GB" sz="1400" b="1" baseline="0" dirty="0" smtClean="0">
                          <a:solidFill>
                            <a:srgbClr val="00B050"/>
                          </a:solidFill>
                          <a:effectLst/>
                          <a:latin typeface="Courier New" pitchFamily="49" charset="0"/>
                          <a:ea typeface="Calibri"/>
                          <a:cs typeface="Courier New" pitchFamily="49" charset="0"/>
                        </a:rPr>
                        <a:t> Don’t forget!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43453055"/>
              </p:ext>
            </p:extLst>
          </p:nvPr>
        </p:nvGraphicFramePr>
        <p:xfrm>
          <a:off x="3707904" y="2931790"/>
          <a:ext cx="5256584" cy="1567434"/>
        </p:xfrm>
        <a:graphic>
          <a:graphicData uri="http://schemas.openxmlformats.org/drawingml/2006/table">
            <a:tbl>
              <a:tblPr firstRow="1" firstCol="1" bandRow="1">
                <a:tableStyleId>{3B4B98B0-60AC-42C2-AFA5-B58CD77FA1E5}</a:tableStyleId>
              </a:tblPr>
              <a:tblGrid>
                <a:gridCol w="698734"/>
                <a:gridCol w="455785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void </a:t>
                      </a:r>
                      <a:r>
                        <a:rPr lang="en-GB" sz="1400" b="1" baseline="0" dirty="0" err="1" smtClean="0">
                          <a:solidFill>
                            <a:schemeClr val="tx1"/>
                          </a:solidFill>
                          <a:effectLst/>
                          <a:latin typeface="Courier New" pitchFamily="49" charset="0"/>
                          <a:ea typeface="Calibri"/>
                          <a:cs typeface="Courier New" pitchFamily="49" charset="0"/>
                        </a:rPr>
                        <a:t>SmartPointer</a:t>
                      </a:r>
                      <a:r>
                        <a:rPr lang="en-GB" sz="1400" b="1" baseline="0" dirty="0" smtClean="0">
                          <a:solidFill>
                            <a:schemeClr val="tx1"/>
                          </a:solidFill>
                          <a:effectLst/>
                          <a:latin typeface="Courier New" pitchFamily="49" charset="0"/>
                          <a:ea typeface="Calibri"/>
                          <a:cs typeface="Courier New" pitchFamily="49" charset="0"/>
                        </a:rPr>
                        <a:t>()</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endParaRPr lang="en-GB" sz="1400" b="1" baseline="0"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B05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unique_ptr</a:t>
                      </a:r>
                      <a:r>
                        <a:rPr lang="en-GB" sz="1400" b="1" baseline="0" dirty="0" smtClean="0">
                          <a:solidFill>
                            <a:schemeClr val="tx1"/>
                          </a:solidFill>
                          <a:effectLst/>
                          <a:latin typeface="Courier New" pitchFamily="49" charset="0"/>
                          <a:ea typeface="Calibri"/>
                          <a:cs typeface="Courier New" pitchFamily="49" charset="0"/>
                        </a:rPr>
                        <a:t>&lt;</a:t>
                      </a:r>
                      <a:r>
                        <a:rPr lang="en-GB" sz="1400" b="1" baseline="0" dirty="0" err="1" smtClean="0">
                          <a:solidFill>
                            <a:schemeClr val="tx1"/>
                          </a:solidFill>
                          <a:effectLst/>
                          <a:latin typeface="Courier New" pitchFamily="49" charset="0"/>
                          <a:ea typeface="Calibri"/>
                          <a:cs typeface="Courier New" pitchFamily="49" charset="0"/>
                        </a:rPr>
                        <a:t>Someclass</a:t>
                      </a:r>
                      <a:r>
                        <a:rPr lang="en-GB" sz="1400" b="1" baseline="0" dirty="0" smtClean="0">
                          <a:solidFill>
                            <a:schemeClr val="tx1"/>
                          </a:solidFill>
                          <a:effectLst/>
                          <a:latin typeface="Courier New" pitchFamily="49" charset="0"/>
                          <a:ea typeface="Calibri"/>
                          <a:cs typeface="Courier New" pitchFamily="49" charset="0"/>
                        </a:rPr>
                        <a:t>&gt;</a:t>
                      </a:r>
                      <a:r>
                        <a:rPr lang="en-GB" sz="1400" b="1" baseline="0" dirty="0" smtClean="0">
                          <a:solidFill>
                            <a:srgbClr val="00B05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ptrObj</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smtClean="0">
                          <a:solidFill>
                            <a:srgbClr val="0070C0"/>
                          </a:solidFill>
                          <a:effectLst/>
                          <a:latin typeface="Courier New" pitchFamily="49" charset="0"/>
                          <a:ea typeface="Calibri"/>
                          <a:cs typeface="Courier New" pitchFamily="49" charset="0"/>
                        </a:rPr>
                        <a:t>new</a:t>
                      </a:r>
                      <a:r>
                        <a:rPr lang="en-GB" sz="1400" b="1" baseline="0" dirty="0" smtClean="0">
                          <a:solidFill>
                            <a:srgbClr val="00B05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SomeClass</a:t>
                      </a:r>
                      <a:r>
                        <a:rPr lang="en-GB" sz="1400" b="1" baseline="0"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B050"/>
                          </a:solidFill>
                          <a:effectLst/>
                          <a:latin typeface="Courier New" pitchFamily="49" charset="0"/>
                          <a:ea typeface="Calibri"/>
                          <a:cs typeface="Courier New" pitchFamily="49" charset="0"/>
                        </a:rPr>
                        <a:t>	// Use </a:t>
                      </a:r>
                      <a:r>
                        <a:rPr lang="en-GB" sz="1400" b="1" baseline="0" dirty="0" err="1" smtClean="0">
                          <a:solidFill>
                            <a:srgbClr val="00B050"/>
                          </a:solidFill>
                          <a:effectLst/>
                          <a:latin typeface="Courier New" pitchFamily="49" charset="0"/>
                          <a:ea typeface="Calibri"/>
                          <a:cs typeface="Courier New" pitchFamily="49" charset="0"/>
                        </a:rPr>
                        <a:t>ptrObj</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Object freed with </a:t>
                      </a:r>
                      <a:r>
                        <a:rPr lang="en-GB" sz="1400" b="1" baseline="0" dirty="0" err="1" smtClean="0">
                          <a:solidFill>
                            <a:srgbClr val="00B050"/>
                          </a:solidFill>
                          <a:effectLst/>
                          <a:latin typeface="Courier New" pitchFamily="49" charset="0"/>
                          <a:ea typeface="Calibri"/>
                          <a:cs typeface="Courier New" pitchFamily="49" charset="0"/>
                        </a:rPr>
                        <a:t>ptrObj</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 name="Diagram 5"/>
          <p:cNvGraphicFramePr/>
          <p:nvPr>
            <p:extLst>
              <p:ext uri="{D42A27DB-BD31-4B8C-83A1-F6EECF244321}">
                <p14:modId xmlns:p14="http://schemas.microsoft.com/office/powerpoint/2010/main" val="2360663662"/>
              </p:ext>
            </p:extLst>
          </p:nvPr>
        </p:nvGraphicFramePr>
        <p:xfrm>
          <a:off x="271756" y="1059582"/>
          <a:ext cx="3652172" cy="3776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3012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 y="-20538"/>
            <a:ext cx="9192361" cy="51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5901367" y="3802732"/>
            <a:ext cx="2878888" cy="815608"/>
          </a:xfrm>
          <a:prstGeom prst="roundRect">
            <a:avLst/>
          </a:prstGeom>
          <a:solidFill>
            <a:srgbClr val="FFFFFF">
              <a:alpha val="69804"/>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p:cNvSpPr txBox="1">
            <a:spLocks/>
          </p:cNvSpPr>
          <p:nvPr/>
        </p:nvSpPr>
        <p:spPr>
          <a:xfrm>
            <a:off x="5076056" y="3802732"/>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dirty="0" smtClean="0">
                <a:solidFill>
                  <a:schemeClr val="tx1"/>
                </a:solidFill>
                <a:effectLst/>
                <a:latin typeface="Calibri" pitchFamily="34" charset="0"/>
              </a:rPr>
              <a:t>References</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93199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5148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3" y="0"/>
            <a:ext cx="7257142"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5188281" y="195486"/>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dirty="0" smtClean="0">
                <a:solidFill>
                  <a:schemeClr val="tx1"/>
                </a:solidFill>
                <a:effectLst/>
                <a:latin typeface="Calibri" pitchFamily="34" charset="0"/>
              </a:rPr>
              <a:t>Pointers</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384831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555526"/>
            <a:ext cx="4104457" cy="1785104"/>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 reference </a:t>
            </a:r>
            <a:r>
              <a:rPr lang="en-GB" sz="2000" dirty="0" smtClean="0">
                <a:solidFill>
                  <a:schemeClr val="tx1">
                    <a:lumMod val="85000"/>
                    <a:lumOff val="15000"/>
                  </a:schemeClr>
                </a:solidFill>
                <a:latin typeface="Calibri" pitchFamily="34" charset="0"/>
              </a:rPr>
              <a:t>is an </a:t>
            </a:r>
            <a:r>
              <a:rPr lang="en-GB" sz="2000" dirty="0">
                <a:solidFill>
                  <a:schemeClr val="tx1">
                    <a:lumMod val="85000"/>
                    <a:lumOff val="15000"/>
                  </a:schemeClr>
                </a:solidFill>
                <a:latin typeface="Calibri" pitchFamily="34" charset="0"/>
              </a:rPr>
              <a:t>alias for another variable. Modifying the reference changes the value to which it refers.</a:t>
            </a:r>
          </a:p>
          <a:p>
            <a:r>
              <a:rPr lang="en-GB" sz="1000" dirty="0">
                <a:solidFill>
                  <a:schemeClr val="tx1">
                    <a:lumMod val="85000"/>
                    <a:lumOff val="15000"/>
                  </a:schemeClr>
                </a:solidFill>
                <a:latin typeface="Calibri" pitchFamily="34" charset="0"/>
              </a:rPr>
              <a:t> </a:t>
            </a:r>
          </a:p>
          <a:p>
            <a:r>
              <a:rPr lang="en-GB" sz="2000" dirty="0" smtClean="0">
                <a:solidFill>
                  <a:schemeClr val="tx1">
                    <a:lumMod val="85000"/>
                    <a:lumOff val="15000"/>
                  </a:schemeClr>
                </a:solidFill>
                <a:latin typeface="Calibri" pitchFamily="34" charset="0"/>
              </a:rPr>
              <a:t>Reference </a:t>
            </a:r>
            <a:r>
              <a:rPr lang="en-GB" sz="2000" dirty="0">
                <a:solidFill>
                  <a:schemeClr val="tx1">
                    <a:lumMod val="85000"/>
                    <a:lumOff val="15000"/>
                  </a:schemeClr>
                </a:solidFill>
                <a:latin typeface="Calibri" pitchFamily="34" charset="0"/>
              </a:rPr>
              <a:t>variables must be assigned as soon as they are created.</a:t>
            </a:r>
          </a:p>
        </p:txBody>
      </p:sp>
      <p:graphicFrame>
        <p:nvGraphicFramePr>
          <p:cNvPr id="3" name="Table 2"/>
          <p:cNvGraphicFramePr>
            <a:graphicFrameLocks noGrp="1"/>
          </p:cNvGraphicFramePr>
          <p:nvPr>
            <p:extLst>
              <p:ext uri="{D42A27DB-BD31-4B8C-83A1-F6EECF244321}">
                <p14:modId xmlns:p14="http://schemas.microsoft.com/office/powerpoint/2010/main" val="2066985396"/>
              </p:ext>
            </p:extLst>
          </p:nvPr>
        </p:nvGraphicFramePr>
        <p:xfrm>
          <a:off x="3707904" y="1203598"/>
          <a:ext cx="5256584" cy="793242"/>
        </p:xfrm>
        <a:graphic>
          <a:graphicData uri="http://schemas.openxmlformats.org/drawingml/2006/table">
            <a:tbl>
              <a:tblPr firstRow="1" firstCol="1" bandRow="1">
                <a:tableStyleId>{3B4B98B0-60AC-42C2-AFA5-B58CD77FA1E5}</a:tableStyleId>
              </a:tblPr>
              <a:tblGrid>
                <a:gridCol w="698734"/>
                <a:gridCol w="455785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val</a:t>
                      </a:r>
                      <a:r>
                        <a:rPr lang="en-GB" sz="1400" b="1" baseline="0" dirty="0" smtClean="0">
                          <a:solidFill>
                            <a:schemeClr val="tx1"/>
                          </a:solidFill>
                          <a:effectLst/>
                          <a:latin typeface="Courier New" pitchFamily="49" charset="0"/>
                          <a:ea typeface="Calibri"/>
                          <a:cs typeface="Courier New" pitchFamily="49" charset="0"/>
                        </a:rPr>
                        <a:t> = 0;</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&amp;</a:t>
                      </a:r>
                      <a:r>
                        <a:rPr lang="en-GB" sz="1400" b="1" baseline="0" dirty="0" err="1" smtClean="0">
                          <a:solidFill>
                            <a:schemeClr val="tx1"/>
                          </a:solidFill>
                          <a:effectLst/>
                          <a:latin typeface="Courier New" pitchFamily="49" charset="0"/>
                          <a:ea typeface="Calibri"/>
                          <a:cs typeface="Courier New" pitchFamily="49" charset="0"/>
                        </a:rPr>
                        <a:t>refVal</a:t>
                      </a:r>
                      <a:r>
                        <a:rPr lang="en-GB" sz="1400" b="1" baseline="0" dirty="0" smtClean="0">
                          <a:solidFill>
                            <a:schemeClr val="tx1"/>
                          </a:solidFill>
                          <a:effectLst/>
                          <a:latin typeface="Courier New" pitchFamily="49" charset="0"/>
                          <a:ea typeface="Calibri"/>
                          <a:cs typeface="Courier New" pitchFamily="49" charset="0"/>
                        </a:rPr>
                        <a:t> = </a:t>
                      </a:r>
                      <a:r>
                        <a:rPr lang="en-GB" sz="1400" b="1" baseline="0" dirty="0" err="1" smtClean="0">
                          <a:solidFill>
                            <a:schemeClr val="tx1"/>
                          </a:solidFill>
                          <a:effectLst/>
                          <a:latin typeface="Courier New" pitchFamily="49" charset="0"/>
                          <a:ea typeface="Calibri"/>
                          <a:cs typeface="Courier New" pitchFamily="49" charset="0"/>
                        </a:rPr>
                        <a:t>val</a:t>
                      </a:r>
                      <a:r>
                        <a:rPr lang="en-GB" sz="1400" b="1" baseline="0" dirty="0" smtClean="0">
                          <a:solidFill>
                            <a:schemeClr val="tx1"/>
                          </a:solidFill>
                          <a:effectLst/>
                          <a:latin typeface="Courier New" pitchFamily="49" charset="0"/>
                          <a:ea typeface="Calibri"/>
                          <a:cs typeface="Courier New" pitchFamily="49" charset="0"/>
                        </a:rPr>
                        <a:t>;</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&amp;</a:t>
                      </a:r>
                      <a:r>
                        <a:rPr lang="en-GB" sz="1400" b="1" baseline="0" dirty="0" err="1" smtClean="0">
                          <a:solidFill>
                            <a:schemeClr val="tx1"/>
                          </a:solidFill>
                          <a:effectLst/>
                          <a:latin typeface="Courier New" pitchFamily="49" charset="0"/>
                          <a:ea typeface="Calibri"/>
                          <a:cs typeface="Courier New" pitchFamily="49" charset="0"/>
                        </a:rPr>
                        <a:t>refOtherVal</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Won’t compile</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946886"/>
            <a:ext cx="956316" cy="192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2555776" y="2571750"/>
            <a:ext cx="4104456" cy="0"/>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403648" y="3147814"/>
            <a:ext cx="6768752" cy="1785104"/>
          </a:xfrm>
          <a:prstGeom prst="rect">
            <a:avLst/>
          </a:prstGeom>
          <a:noFill/>
        </p:spPr>
        <p:txBody>
          <a:bodyPr wrap="square" rtlCol="0">
            <a:spAutoFit/>
          </a:bodyPr>
          <a:lstStyle/>
          <a:p>
            <a:r>
              <a:rPr lang="en-GB" sz="2000" b="1" dirty="0">
                <a:solidFill>
                  <a:schemeClr val="tx1">
                    <a:lumMod val="85000"/>
                    <a:lumOff val="15000"/>
                  </a:schemeClr>
                </a:solidFill>
                <a:latin typeface="Calibri" pitchFamily="34" charset="0"/>
              </a:rPr>
              <a:t>So what’s the difference between a pointer and a reference?</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A </a:t>
            </a:r>
            <a:r>
              <a:rPr lang="en-GB" sz="2000" dirty="0">
                <a:solidFill>
                  <a:schemeClr val="tx1">
                    <a:lumMod val="85000"/>
                    <a:lumOff val="15000"/>
                  </a:schemeClr>
                </a:solidFill>
                <a:latin typeface="Calibri" pitchFamily="34" charset="0"/>
              </a:rPr>
              <a:t>reference is a named constant for a given address (more or less a non-null </a:t>
            </a:r>
            <a:r>
              <a:rPr lang="en-GB" sz="2000" dirty="0" err="1">
                <a:solidFill>
                  <a:schemeClr val="tx1">
                    <a:lumMod val="85000"/>
                    <a:lumOff val="15000"/>
                  </a:schemeClr>
                </a:solidFill>
                <a:latin typeface="Calibri" pitchFamily="34" charset="0"/>
              </a:rPr>
              <a:t>const</a:t>
            </a:r>
            <a:r>
              <a:rPr lang="en-GB" sz="2000" dirty="0">
                <a:solidFill>
                  <a:schemeClr val="tx1">
                    <a:lumMod val="85000"/>
                    <a:lumOff val="15000"/>
                  </a:schemeClr>
                </a:solidFill>
                <a:latin typeface="Calibri" pitchFamily="34" charset="0"/>
              </a:rPr>
              <a:t> pointer). References are automatically </a:t>
            </a:r>
            <a:r>
              <a:rPr lang="en-GB" sz="2000" dirty="0" smtClean="0">
                <a:solidFill>
                  <a:schemeClr val="tx1">
                    <a:lumMod val="85000"/>
                    <a:lumOff val="15000"/>
                  </a:schemeClr>
                </a:solidFill>
                <a:latin typeface="Calibri" pitchFamily="34" charset="0"/>
              </a:rPr>
              <a:t>(implicitly) </a:t>
            </a:r>
            <a:r>
              <a:rPr lang="en-GB" sz="2000" dirty="0">
                <a:solidFill>
                  <a:schemeClr val="tx1">
                    <a:lumMod val="85000"/>
                    <a:lumOff val="15000"/>
                  </a:schemeClr>
                </a:solidFill>
                <a:latin typeface="Calibri" pitchFamily="34" charset="0"/>
              </a:rPr>
              <a:t>dereferenced whilst  pointers must be explicitly dereferenced (using the indirection operator, </a:t>
            </a:r>
            <a:r>
              <a:rPr lang="en-GB" b="1" dirty="0">
                <a:solidFill>
                  <a:schemeClr val="tx1">
                    <a:lumMod val="85000"/>
                    <a:lumOff val="15000"/>
                  </a:schemeClr>
                </a:solidFill>
                <a:latin typeface="Courier New" pitchFamily="49" charset="0"/>
                <a:cs typeface="Courier New" pitchFamily="49" charset="0"/>
              </a:rPr>
              <a:t>*</a:t>
            </a:r>
            <a:r>
              <a:rPr lang="en-GB" sz="2000" dirty="0">
                <a:solidFill>
                  <a:schemeClr val="tx1">
                    <a:lumMod val="85000"/>
                    <a:lumOff val="15000"/>
                  </a:schemeClr>
                </a:solidFill>
                <a:latin typeface="Calibri" pitchFamily="34" charset="0"/>
              </a:rPr>
              <a:t>) </a:t>
            </a:r>
          </a:p>
        </p:txBody>
      </p:sp>
    </p:spTree>
    <p:extLst>
      <p:ext uri="{BB962C8B-B14F-4D97-AF65-F5344CB8AC3E}">
        <p14:creationId xmlns:p14="http://schemas.microsoft.com/office/powerpoint/2010/main" val="1875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46"/>
                                        </p:tgtEl>
                                        <p:attrNameLst>
                                          <p:attrName>style.visibility</p:attrName>
                                        </p:attrNameLst>
                                      </p:cBhvr>
                                      <p:to>
                                        <p:strVal val="visible"/>
                                      </p:to>
                                    </p:set>
                                    <p:animEffect transition="in" filter="fade">
                                      <p:cBhvr>
                                        <p:cTn id="11"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555526"/>
            <a:ext cx="3672409" cy="4401205"/>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Functionally references and pointers are basically the same. Although references may provide cleaner </a:t>
            </a:r>
            <a:r>
              <a:rPr lang="en-GB" sz="2000" dirty="0">
                <a:solidFill>
                  <a:schemeClr val="tx1">
                    <a:lumMod val="85000"/>
                    <a:lumOff val="15000"/>
                  </a:schemeClr>
                </a:solidFill>
                <a:latin typeface="Calibri" pitchFamily="34" charset="0"/>
              </a:rPr>
              <a:t>code that is more easy to </a:t>
            </a:r>
            <a:r>
              <a:rPr lang="en-GB" sz="2000" dirty="0" smtClean="0">
                <a:solidFill>
                  <a:schemeClr val="tx1">
                    <a:lumMod val="85000"/>
                    <a:lumOff val="15000"/>
                  </a:schemeClr>
                </a:solidFill>
                <a:latin typeface="Calibri" pitchFamily="34" charset="0"/>
              </a:rPr>
              <a:t>understand.</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References are also somewhat safer than pointers (cannot be null, no dereferencing errors).</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Ideally you should favour references over </a:t>
            </a:r>
            <a:r>
              <a:rPr lang="en-GB" sz="2000" dirty="0" smtClean="0">
                <a:solidFill>
                  <a:schemeClr val="tx1">
                    <a:lumMod val="85000"/>
                    <a:lumOff val="15000"/>
                  </a:schemeClr>
                </a:solidFill>
                <a:latin typeface="Calibri" pitchFamily="34" charset="0"/>
              </a:rPr>
              <a:t>pointers </a:t>
            </a:r>
            <a:r>
              <a:rPr lang="en-GB" sz="2000" dirty="0">
                <a:solidFill>
                  <a:schemeClr val="tx1">
                    <a:lumMod val="85000"/>
                    <a:lumOff val="15000"/>
                  </a:schemeClr>
                </a:solidFill>
                <a:latin typeface="Calibri" pitchFamily="34" charset="0"/>
              </a:rPr>
              <a:t>unless you need to dynamically allocate/free memory or actively alter the value of the </a:t>
            </a:r>
            <a:r>
              <a:rPr lang="en-GB" sz="2000" dirty="0" smtClean="0">
                <a:solidFill>
                  <a:schemeClr val="tx1">
                    <a:lumMod val="85000"/>
                    <a:lumOff val="15000"/>
                  </a:schemeClr>
                </a:solidFill>
                <a:latin typeface="Calibri" pitchFamily="34" charset="0"/>
              </a:rPr>
              <a:t>pointer.</a:t>
            </a:r>
            <a:endParaRPr lang="en-GB" sz="2000" dirty="0">
              <a:solidFill>
                <a:schemeClr val="tx1">
                  <a:lumMod val="85000"/>
                  <a:lumOff val="15000"/>
                </a:schemeClr>
              </a:solidFill>
              <a:latin typeface="Calibri" pitchFamily="34" charset="0"/>
            </a:endParaRPr>
          </a:p>
        </p:txBody>
      </p:sp>
      <p:pic>
        <p:nvPicPr>
          <p:cNvPr id="71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283967" y="812036"/>
            <a:ext cx="4885109" cy="433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139952" y="155416"/>
            <a:ext cx="4968552"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Deciding Between References and Pointers</a:t>
            </a:r>
            <a:endParaRPr lang="en-GB" sz="2000"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83449736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6746"/>
            <a:ext cx="3744416" cy="480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5148064" y="267494"/>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Font typeface="Georgia" pitchFamily="18" charset="0"/>
              <a:buNone/>
            </a:pPr>
            <a:r>
              <a:rPr lang="en-GB" sz="1800" dirty="0" smtClean="0">
                <a:solidFill>
                  <a:schemeClr val="tx1"/>
                </a:solidFill>
                <a:effectLst/>
                <a:latin typeface="Calibri" pitchFamily="34" charset="0"/>
              </a:rPr>
              <a:t>Pointers are wonderfully powerful.</a:t>
            </a:r>
          </a:p>
          <a:p>
            <a:pPr marL="0" indent="0">
              <a:buFont typeface="Georgia" pitchFamily="18" charset="0"/>
              <a:buNone/>
            </a:pPr>
            <a:endParaRPr lang="en-GB" sz="1800" dirty="0">
              <a:solidFill>
                <a:schemeClr val="tx1"/>
              </a:solidFill>
              <a:effectLst/>
              <a:latin typeface="Calibri" pitchFamily="34" charset="0"/>
            </a:endParaRPr>
          </a:p>
          <a:p>
            <a:pPr marL="0" indent="0">
              <a:buFont typeface="Georgia" pitchFamily="18" charset="0"/>
              <a:buNone/>
            </a:pPr>
            <a:r>
              <a:rPr lang="en-GB" sz="1800" dirty="0" smtClean="0">
                <a:solidFill>
                  <a:schemeClr val="tx1"/>
                </a:solidFill>
                <a:effectLst/>
                <a:latin typeface="Calibri" pitchFamily="34" charset="0"/>
              </a:rPr>
              <a:t>They provide a flexible means of manipulating data stored in memory.</a:t>
            </a:r>
          </a:p>
          <a:p>
            <a:pPr marL="0" indent="0">
              <a:buFont typeface="Georgia" pitchFamily="18" charset="0"/>
              <a:buNone/>
            </a:pPr>
            <a:endParaRPr lang="en-GB" sz="1800" dirty="0" smtClean="0">
              <a:solidFill>
                <a:schemeClr val="tx1"/>
              </a:solidFill>
              <a:effectLst/>
              <a:latin typeface="Calibri" pitchFamily="34" charset="0"/>
            </a:endParaRPr>
          </a:p>
          <a:p>
            <a:pPr marL="0" indent="0">
              <a:buFont typeface="Georgia" pitchFamily="18" charset="0"/>
              <a:buNone/>
            </a:pPr>
            <a:r>
              <a:rPr lang="en-GB" sz="1800" dirty="0" smtClean="0">
                <a:solidFill>
                  <a:schemeClr val="tx1"/>
                </a:solidFill>
                <a:effectLst/>
                <a:latin typeface="Calibri" pitchFamily="34" charset="0"/>
              </a:rPr>
              <a:t>Although, with great power comes great responsibility. Care should be taken to ensure safe pointer usage.</a:t>
            </a:r>
            <a:endParaRPr lang="en-GB" sz="1800" dirty="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a:p>
            <a:pPr marL="0" indent="0">
              <a:buNone/>
            </a:pPr>
            <a:r>
              <a:rPr lang="en-GB" sz="1800" dirty="0" smtClean="0">
                <a:solidFill>
                  <a:schemeClr val="tx1"/>
                </a:solidFill>
                <a:effectLst/>
                <a:latin typeface="Calibri" pitchFamily="34" charset="0"/>
              </a:rPr>
              <a:t>In particular, code </a:t>
            </a:r>
            <a:r>
              <a:rPr lang="en-GB" sz="1800" dirty="0">
                <a:solidFill>
                  <a:schemeClr val="tx1"/>
                </a:solidFill>
                <a:effectLst/>
                <a:latin typeface="Calibri" pitchFamily="34" charset="0"/>
              </a:rPr>
              <a:t>should be written so that the meaning is apparent in the eye of the beholder</a:t>
            </a:r>
            <a:r>
              <a:rPr lang="en-GB" sz="1800" dirty="0" smtClean="0">
                <a:solidFill>
                  <a:schemeClr val="tx1"/>
                </a:solidFill>
                <a:effectLst/>
                <a:latin typeface="Calibri" pitchFamily="34" charset="0"/>
              </a:rPr>
              <a:t>.</a:t>
            </a:r>
          </a:p>
          <a:p>
            <a:pPr marL="0" indent="0">
              <a:buNone/>
            </a:pPr>
            <a:endParaRPr lang="en-GB" sz="1800" dirty="0">
              <a:solidFill>
                <a:schemeClr val="tx1"/>
              </a:solidFill>
              <a:effectLst/>
              <a:latin typeface="Calibri" pitchFamily="34" charset="0"/>
            </a:endParaRPr>
          </a:p>
          <a:p>
            <a:pPr marL="0" indent="0">
              <a:buNone/>
            </a:pPr>
            <a:endParaRPr lang="en-GB" sz="1800" dirty="0">
              <a:solidFill>
                <a:schemeClr val="tx1"/>
              </a:solidFill>
              <a:effectLst/>
              <a:latin typeface="Calibri" pitchFamily="34" charset="0"/>
            </a:endParaRPr>
          </a:p>
          <a:p>
            <a:pPr marL="0" indent="0">
              <a:buFont typeface="Georgia" pitchFamily="18" charset="0"/>
              <a:buNone/>
            </a:pPr>
            <a:endParaRPr lang="en-GB" sz="1800" dirty="0" smtClean="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p:txBody>
      </p:sp>
      <p:sp>
        <p:nvSpPr>
          <p:cNvPr id="4" name="Title 1"/>
          <p:cNvSpPr txBox="1">
            <a:spLocks/>
          </p:cNvSpPr>
          <p:nvPr/>
        </p:nvSpPr>
        <p:spPr>
          <a:xfrm>
            <a:off x="107504" y="110293"/>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2800" dirty="0" smtClean="0">
                <a:solidFill>
                  <a:schemeClr val="tx1"/>
                </a:solidFill>
                <a:effectLst/>
                <a:latin typeface="Calibri" pitchFamily="34" charset="0"/>
              </a:rPr>
              <a:t>Key takeaways:</a:t>
            </a:r>
            <a:endParaRPr lang="en-GB" sz="2800" dirty="0">
              <a:solidFill>
                <a:schemeClr val="tx1"/>
              </a:solidFill>
              <a:effectLst/>
              <a:latin typeface="Calibri" pitchFamily="34" charset="0"/>
            </a:endParaRPr>
          </a:p>
        </p:txBody>
      </p:sp>
    </p:spTree>
    <p:extLst>
      <p:ext uri="{BB962C8B-B14F-4D97-AF65-F5344CB8AC3E}">
        <p14:creationId xmlns:p14="http://schemas.microsoft.com/office/powerpoint/2010/main" val="405258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555526"/>
            <a:ext cx="3356412" cy="3209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79511" y="627534"/>
            <a:ext cx="4536505" cy="317009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When you create a pointer in </a:t>
            </a:r>
            <a:r>
              <a:rPr lang="en-GB" sz="2000" dirty="0" smtClean="0">
                <a:solidFill>
                  <a:schemeClr val="tx1">
                    <a:lumMod val="85000"/>
                    <a:lumOff val="15000"/>
                  </a:schemeClr>
                </a:solidFill>
                <a:latin typeface="Calibri" pitchFamily="34" charset="0"/>
              </a:rPr>
              <a:t>memory it is allocated to </a:t>
            </a:r>
            <a:r>
              <a:rPr lang="en-GB" sz="2000" dirty="0">
                <a:solidFill>
                  <a:schemeClr val="tx1">
                    <a:lumMod val="85000"/>
                    <a:lumOff val="15000"/>
                  </a:schemeClr>
                </a:solidFill>
                <a:latin typeface="Calibri" pitchFamily="34" charset="0"/>
              </a:rPr>
              <a:t>hold an </a:t>
            </a:r>
            <a:r>
              <a:rPr lang="en-GB" sz="2000" dirty="0" smtClean="0">
                <a:solidFill>
                  <a:schemeClr val="tx1">
                    <a:lumMod val="85000"/>
                    <a:lumOff val="15000"/>
                  </a:schemeClr>
                </a:solidFill>
                <a:latin typeface="Calibri" pitchFamily="34" charset="0"/>
              </a:rPr>
              <a:t>address but not the data to which the address points.</a:t>
            </a:r>
          </a:p>
          <a:p>
            <a:endParaRPr lang="en-GB" sz="2000" dirty="0">
              <a:solidFill>
                <a:schemeClr val="tx1">
                  <a:lumMod val="85000"/>
                  <a:lumOff val="15000"/>
                </a:schemeClr>
              </a:solidFill>
              <a:latin typeface="Calibri" pitchFamily="34" charset="0"/>
            </a:endParaRPr>
          </a:p>
          <a:p>
            <a:endParaRPr lang="en-GB" sz="2000" dirty="0" smtClean="0">
              <a:solidFill>
                <a:schemeClr val="tx1">
                  <a:lumMod val="85000"/>
                  <a:lumOff val="15000"/>
                </a:schemeClr>
              </a:solidFill>
              <a:latin typeface="Calibri" pitchFamily="34" charset="0"/>
            </a:endParaRPr>
          </a:p>
          <a:p>
            <a:endParaRPr lang="en-GB" sz="2000" dirty="0" smtClean="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Such errors </a:t>
            </a:r>
            <a:r>
              <a:rPr lang="en-GB" sz="2000" dirty="0">
                <a:solidFill>
                  <a:schemeClr val="tx1">
                    <a:lumMod val="85000"/>
                    <a:lumOff val="15000"/>
                  </a:schemeClr>
                </a:solidFill>
                <a:latin typeface="Calibri" pitchFamily="34" charset="0"/>
              </a:rPr>
              <a:t>can produce unpredictable crashes that are extremely hard to trace back to the source problem.</a:t>
            </a:r>
          </a:p>
          <a:p>
            <a:endParaRPr lang="en-GB" sz="2000" dirty="0">
              <a:solidFill>
                <a:schemeClr val="tx1">
                  <a:lumMod val="85000"/>
                  <a:lumOff val="15000"/>
                </a:schemeClr>
              </a:solidFill>
              <a:latin typeface="Calibri" pitchFamily="34" charset="0"/>
            </a:endParaRPr>
          </a:p>
        </p:txBody>
      </p:sp>
      <p:sp>
        <p:nvSpPr>
          <p:cNvPr id="4" name="TextBox 3"/>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Pointer Danger</a:t>
            </a:r>
            <a:endParaRPr lang="en-GB" sz="2000" cap="small" dirty="0">
              <a:solidFill>
                <a:schemeClr val="tx1">
                  <a:lumMod val="85000"/>
                  <a:lumOff val="15000"/>
                </a:schemeClr>
              </a:solidFill>
              <a:latin typeface="Calibri"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77090799"/>
              </p:ext>
            </p:extLst>
          </p:nvPr>
        </p:nvGraphicFramePr>
        <p:xfrm>
          <a:off x="-396552" y="1754890"/>
          <a:ext cx="5112568" cy="528828"/>
        </p:xfrm>
        <a:graphic>
          <a:graphicData uri="http://schemas.openxmlformats.org/drawingml/2006/table">
            <a:tbl>
              <a:tblPr firstRow="1" firstCol="1" bandRow="1">
                <a:tableStyleId>{3B4B98B0-60AC-42C2-AFA5-B58CD77FA1E5}</a:tableStyleId>
              </a:tblPr>
              <a:tblGrid>
                <a:gridCol w="679592"/>
                <a:gridCol w="4432976"/>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ptrSomewhere</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Unassigned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ptrSomewhere</a:t>
                      </a:r>
                      <a:r>
                        <a:rPr lang="en-GB" sz="1400" b="1" baseline="0" dirty="0" smtClean="0">
                          <a:solidFill>
                            <a:schemeClr val="tx1"/>
                          </a:solidFill>
                          <a:effectLst/>
                          <a:latin typeface="Courier New" pitchFamily="49" charset="0"/>
                          <a:ea typeface="Calibri"/>
                          <a:cs typeface="Courier New" pitchFamily="49" charset="0"/>
                        </a:rPr>
                        <a:t> = 0; 	</a:t>
                      </a:r>
                      <a:r>
                        <a:rPr lang="en-GB" sz="1400" b="1" baseline="0" dirty="0" smtClean="0">
                          <a:solidFill>
                            <a:srgbClr val="00B050"/>
                          </a:solidFill>
                          <a:effectLst/>
                          <a:latin typeface="Courier New" pitchFamily="49" charset="0"/>
                          <a:ea typeface="Calibri"/>
                          <a:cs typeface="Courier New" pitchFamily="49" charset="0"/>
                        </a:rPr>
                        <a:t>// Corrupt memory</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5306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1" y="627534"/>
            <a:ext cx="4536505" cy="1477328"/>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C++ offers the arrow operator (</a:t>
            </a:r>
            <a:r>
              <a:rPr lang="en-GB" b="1" dirty="0">
                <a:solidFill>
                  <a:schemeClr val="tx1">
                    <a:lumMod val="85000"/>
                    <a:lumOff val="15000"/>
                  </a:schemeClr>
                </a:solidFill>
                <a:latin typeface="Courier New" pitchFamily="49" charset="0"/>
                <a:cs typeface="Courier New" pitchFamily="49" charset="0"/>
              </a:rPr>
              <a:t>-&gt;</a:t>
            </a:r>
            <a:r>
              <a:rPr lang="en-GB" sz="2000" dirty="0">
                <a:solidFill>
                  <a:schemeClr val="tx1">
                    <a:lumMod val="85000"/>
                    <a:lumOff val="15000"/>
                  </a:schemeClr>
                </a:solidFill>
                <a:latin typeface="Calibri" pitchFamily="34" charset="0"/>
              </a:rPr>
              <a:t>) as a handy means of accessing members of a </a:t>
            </a:r>
            <a:r>
              <a:rPr lang="en-GB" sz="2000" dirty="0" err="1">
                <a:solidFill>
                  <a:schemeClr val="tx1">
                    <a:lumMod val="85000"/>
                    <a:lumOff val="15000"/>
                  </a:schemeClr>
                </a:solidFill>
                <a:latin typeface="Calibri" pitchFamily="34" charset="0"/>
              </a:rPr>
              <a:t>struct</a:t>
            </a:r>
            <a:r>
              <a:rPr lang="en-GB" sz="2000" dirty="0">
                <a:solidFill>
                  <a:schemeClr val="tx1">
                    <a:lumMod val="85000"/>
                    <a:lumOff val="15000"/>
                  </a:schemeClr>
                </a:solidFill>
                <a:latin typeface="Calibri" pitchFamily="34" charset="0"/>
              </a:rPr>
              <a:t> or a class through a </a:t>
            </a:r>
            <a:r>
              <a:rPr lang="en-GB" sz="2000" dirty="0" smtClean="0">
                <a:solidFill>
                  <a:schemeClr val="tx1">
                    <a:lumMod val="85000"/>
                    <a:lumOff val="15000"/>
                  </a:schemeClr>
                </a:solidFill>
                <a:latin typeface="Calibri" pitchFamily="34" charset="0"/>
              </a:rPr>
              <a:t>pointer.</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The following are all equally valid</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
        <p:nvSpPr>
          <p:cNvPr id="4" name="TextBox 3"/>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The Arrow Operator</a:t>
            </a:r>
            <a:endParaRPr lang="en-GB" sz="2000" cap="small" dirty="0">
              <a:solidFill>
                <a:schemeClr val="tx1">
                  <a:lumMod val="85000"/>
                  <a:lumOff val="15000"/>
                </a:schemeClr>
              </a:solidFill>
              <a:latin typeface="Calibri"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587760439"/>
              </p:ext>
            </p:extLst>
          </p:nvPr>
        </p:nvGraphicFramePr>
        <p:xfrm>
          <a:off x="57864" y="2214787"/>
          <a:ext cx="1800200" cy="1057656"/>
        </p:xfrm>
        <a:graphic>
          <a:graphicData uri="http://schemas.openxmlformats.org/drawingml/2006/table">
            <a:tbl>
              <a:tblPr firstRow="1" firstCol="1" bandRow="1">
                <a:tableStyleId>{3B4B98B0-60AC-42C2-AFA5-B58CD77FA1E5}</a:tableStyleId>
              </a:tblPr>
              <a:tblGrid>
                <a:gridCol w="239293"/>
                <a:gridCol w="1560907"/>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struct</a:t>
                      </a:r>
                      <a:r>
                        <a:rPr lang="en-GB" sz="1400" b="1" dirty="0" smtClean="0">
                          <a:solidFill>
                            <a:srgbClr val="0070C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Rec</a:t>
                      </a:r>
                      <a:endParaRPr lang="en-GB" sz="1400" b="1" baseline="0"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   </a:t>
                      </a: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val</a:t>
                      </a: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555526"/>
            <a:ext cx="3837100" cy="4136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758727232"/>
              </p:ext>
            </p:extLst>
          </p:nvPr>
        </p:nvGraphicFramePr>
        <p:xfrm>
          <a:off x="1619672" y="2211710"/>
          <a:ext cx="3096344" cy="2115312"/>
        </p:xfrm>
        <a:graphic>
          <a:graphicData uri="http://schemas.openxmlformats.org/drawingml/2006/table">
            <a:tbl>
              <a:tblPr firstRow="1" firstCol="1" bandRow="1">
                <a:tableStyleId>{3B4B98B0-60AC-42C2-AFA5-B58CD77FA1E5}</a:tableStyleId>
              </a:tblPr>
              <a:tblGrid>
                <a:gridCol w="411584"/>
                <a:gridCol w="268476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chemeClr val="tx1"/>
                          </a:solidFill>
                          <a:effectLst/>
                          <a:latin typeface="Courier New" pitchFamily="49" charset="0"/>
                          <a:ea typeface="Calibri"/>
                          <a:cs typeface="Courier New" pitchFamily="49" charset="0"/>
                        </a:rPr>
                        <a:t>Rec </a:t>
                      </a:r>
                      <a:r>
                        <a:rPr lang="en-GB" sz="1400" b="1" dirty="0" err="1" smtClean="0">
                          <a:solidFill>
                            <a:schemeClr val="tx1"/>
                          </a:solidFill>
                          <a:effectLst/>
                          <a:latin typeface="Courier New" pitchFamily="49" charset="0"/>
                          <a:ea typeface="Calibri"/>
                          <a:cs typeface="Courier New" pitchFamily="49" charset="0"/>
                        </a:rPr>
                        <a:t>rec</a:t>
                      </a:r>
                      <a:r>
                        <a:rPr lang="en-GB" sz="1400" b="1" dirty="0" smtClean="0">
                          <a:solidFill>
                            <a:schemeClr val="tx1"/>
                          </a:solidFill>
                          <a:effectLst/>
                          <a:latin typeface="Courier New" pitchFamily="49" charset="0"/>
                          <a:ea typeface="Calibri"/>
                          <a:cs typeface="Courier New" pitchFamily="49" charset="0"/>
                        </a:rPr>
                        <a:t>;</a:t>
                      </a:r>
                      <a:endParaRPr lang="en-GB" sz="1400" b="1" baseline="0"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err="1" smtClean="0">
                          <a:solidFill>
                            <a:schemeClr val="tx1"/>
                          </a:solidFill>
                          <a:effectLst/>
                          <a:latin typeface="Courier New" pitchFamily="49" charset="0"/>
                          <a:ea typeface="Calibri"/>
                          <a:cs typeface="Courier New" pitchFamily="49" charset="0"/>
                        </a:rPr>
                        <a:t>rec.val</a:t>
                      </a:r>
                      <a:r>
                        <a:rPr lang="en-GB" sz="1400" b="1" baseline="0" dirty="0" smtClean="0">
                          <a:solidFill>
                            <a:schemeClr val="tx1"/>
                          </a:solidFill>
                          <a:effectLst/>
                          <a:latin typeface="Courier New" pitchFamily="49" charset="0"/>
                          <a:ea typeface="Calibri"/>
                          <a:cs typeface="Courier New" pitchFamily="49" charset="0"/>
                        </a:rPr>
                        <a:t> = 20;</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Rec *</a:t>
                      </a:r>
                      <a:r>
                        <a:rPr lang="en-GB" sz="1400" b="1" dirty="0" err="1" smtClean="0">
                          <a:solidFill>
                            <a:schemeClr val="tx1"/>
                          </a:solidFill>
                          <a:effectLst/>
                          <a:latin typeface="Courier New" pitchFamily="49" charset="0"/>
                          <a:ea typeface="Calibri"/>
                          <a:cs typeface="Courier New" pitchFamily="49" charset="0"/>
                        </a:rPr>
                        <a:t>ptrRec</a:t>
                      </a:r>
                      <a:r>
                        <a:rPr lang="en-GB" sz="1400" b="1" dirty="0" smtClean="0">
                          <a:solidFill>
                            <a:schemeClr val="tx1"/>
                          </a:solidFill>
                          <a:effectLst/>
                          <a:latin typeface="Courier New" pitchFamily="49" charset="0"/>
                          <a:ea typeface="Calibri"/>
                          <a:cs typeface="Courier New" pitchFamily="49" charset="0"/>
                        </a:rPr>
                        <a:t> = </a:t>
                      </a:r>
                      <a:r>
                        <a:rPr lang="en-GB" sz="1400" b="1" dirty="0" smtClean="0">
                          <a:solidFill>
                            <a:srgbClr val="0070C0"/>
                          </a:solidFill>
                          <a:effectLst/>
                          <a:latin typeface="Courier New" pitchFamily="49" charset="0"/>
                          <a:ea typeface="Calibri"/>
                          <a:cs typeface="Courier New" pitchFamily="49" charset="0"/>
                        </a:rPr>
                        <a:t>new</a:t>
                      </a:r>
                      <a:r>
                        <a:rPr lang="en-GB" sz="1400" b="1" dirty="0" smtClean="0">
                          <a:solidFill>
                            <a:schemeClr val="tx1"/>
                          </a:solidFill>
                          <a:effectLst/>
                          <a:latin typeface="Courier New" pitchFamily="49" charset="0"/>
                          <a:ea typeface="Calibri"/>
                          <a:cs typeface="Courier New" pitchFamily="49" charset="0"/>
                        </a:rPr>
                        <a:t> Rec;</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r>
                        <a:rPr lang="en-GB" sz="1400" b="1" dirty="0" err="1" smtClean="0">
                          <a:solidFill>
                            <a:schemeClr val="tx1"/>
                          </a:solidFill>
                          <a:effectLst/>
                          <a:latin typeface="Courier New" pitchFamily="49" charset="0"/>
                          <a:ea typeface="Calibri"/>
                          <a:cs typeface="Courier New" pitchFamily="49" charset="0"/>
                        </a:rPr>
                        <a:t>ptrRec</a:t>
                      </a:r>
                      <a:r>
                        <a:rPr lang="en-GB" sz="1400" b="1" dirty="0" smtClean="0">
                          <a:solidFill>
                            <a:schemeClr val="tx1"/>
                          </a:solidFill>
                          <a:effectLst/>
                          <a:latin typeface="Courier New" pitchFamily="49" charset="0"/>
                          <a:ea typeface="Calibri"/>
                          <a:cs typeface="Courier New" pitchFamily="49" charset="0"/>
                        </a:rPr>
                        <a:t>).</a:t>
                      </a:r>
                      <a:r>
                        <a:rPr lang="en-GB" sz="1400" b="1" dirty="0" err="1" smtClean="0">
                          <a:solidFill>
                            <a:schemeClr val="tx1"/>
                          </a:solidFill>
                          <a:effectLst/>
                          <a:latin typeface="Courier New" pitchFamily="49" charset="0"/>
                          <a:ea typeface="Calibri"/>
                          <a:cs typeface="Courier New" pitchFamily="49" charset="0"/>
                        </a:rPr>
                        <a:t>val</a:t>
                      </a:r>
                      <a:r>
                        <a:rPr lang="en-GB" sz="1400" b="1" baseline="0" dirty="0" smtClean="0">
                          <a:solidFill>
                            <a:schemeClr val="tx1"/>
                          </a:solidFill>
                          <a:effectLst/>
                          <a:latin typeface="Courier New" pitchFamily="49" charset="0"/>
                          <a:ea typeface="Calibri"/>
                          <a:cs typeface="Courier New" pitchFamily="49" charset="0"/>
                        </a:rPr>
                        <a:t> = 20;</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7</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Rec *</a:t>
                      </a:r>
                      <a:r>
                        <a:rPr lang="en-GB" sz="1400" b="1" dirty="0" err="1" smtClean="0">
                          <a:solidFill>
                            <a:schemeClr val="tx1"/>
                          </a:solidFill>
                          <a:effectLst/>
                          <a:latin typeface="Courier New" pitchFamily="49" charset="0"/>
                          <a:ea typeface="Calibri"/>
                          <a:cs typeface="Courier New" pitchFamily="49" charset="0"/>
                        </a:rPr>
                        <a:t>ptrRec</a:t>
                      </a:r>
                      <a:r>
                        <a:rPr lang="en-GB" sz="1400" b="1" dirty="0" smtClean="0">
                          <a:solidFill>
                            <a:schemeClr val="tx1"/>
                          </a:solidFill>
                          <a:effectLst/>
                          <a:latin typeface="Courier New" pitchFamily="49" charset="0"/>
                          <a:ea typeface="Calibri"/>
                          <a:cs typeface="Courier New" pitchFamily="49" charset="0"/>
                        </a:rPr>
                        <a:t> = </a:t>
                      </a:r>
                      <a:r>
                        <a:rPr lang="en-GB" sz="1400" b="1" dirty="0" smtClean="0">
                          <a:solidFill>
                            <a:srgbClr val="0070C0"/>
                          </a:solidFill>
                          <a:effectLst/>
                          <a:latin typeface="Courier New" pitchFamily="49" charset="0"/>
                          <a:ea typeface="Calibri"/>
                          <a:cs typeface="Courier New" pitchFamily="49" charset="0"/>
                        </a:rPr>
                        <a:t>new</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Rec;</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8</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chemeClr val="tx1"/>
                          </a:solidFill>
                          <a:effectLst/>
                          <a:latin typeface="Courier New" pitchFamily="49" charset="0"/>
                          <a:ea typeface="Calibri"/>
                          <a:cs typeface="Courier New" pitchFamily="49" charset="0"/>
                        </a:rPr>
                        <a:t>ptrRec</a:t>
                      </a:r>
                      <a:r>
                        <a:rPr lang="en-GB" sz="1400" b="1" dirty="0" smtClean="0">
                          <a:solidFill>
                            <a:schemeClr val="tx1"/>
                          </a:solidFill>
                          <a:effectLst/>
                          <a:latin typeface="Courier New" pitchFamily="49" charset="0"/>
                          <a:ea typeface="Calibri"/>
                          <a:cs typeface="Courier New" pitchFamily="49" charset="0"/>
                        </a:rPr>
                        <a:t>-&gt;</a:t>
                      </a:r>
                      <a:r>
                        <a:rPr lang="en-GB" sz="1400" b="1" dirty="0" err="1" smtClean="0">
                          <a:solidFill>
                            <a:schemeClr val="tx1"/>
                          </a:solidFill>
                          <a:effectLst/>
                          <a:latin typeface="Courier New" pitchFamily="49" charset="0"/>
                          <a:ea typeface="Calibri"/>
                          <a:cs typeface="Courier New" pitchFamily="49" charset="0"/>
                        </a:rPr>
                        <a:t>val</a:t>
                      </a:r>
                      <a:r>
                        <a:rPr lang="en-GB" sz="1400" b="1" baseline="0" dirty="0" smtClean="0">
                          <a:solidFill>
                            <a:schemeClr val="tx1"/>
                          </a:solidFill>
                          <a:effectLst/>
                          <a:latin typeface="Courier New" pitchFamily="49" charset="0"/>
                          <a:ea typeface="Calibri"/>
                          <a:cs typeface="Courier New" pitchFamily="49" charset="0"/>
                        </a:rPr>
                        <a:t> = 20;</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TextBox 7"/>
          <p:cNvSpPr txBox="1"/>
          <p:nvPr/>
        </p:nvSpPr>
        <p:spPr>
          <a:xfrm>
            <a:off x="179511" y="4547904"/>
            <a:ext cx="6912769"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Using </a:t>
            </a:r>
            <a:r>
              <a:rPr lang="en-GB" b="1" dirty="0" smtClean="0">
                <a:solidFill>
                  <a:schemeClr val="tx1">
                    <a:lumMod val="85000"/>
                    <a:lumOff val="15000"/>
                  </a:schemeClr>
                </a:solidFill>
                <a:latin typeface="Courier New" pitchFamily="49" charset="0"/>
                <a:cs typeface="Courier New" pitchFamily="49" charset="0"/>
              </a:rPr>
              <a:t>-&gt;</a:t>
            </a:r>
            <a:r>
              <a:rPr lang="en-GB" sz="2000" dirty="0" smtClean="0">
                <a:solidFill>
                  <a:schemeClr val="tx1">
                    <a:lumMod val="85000"/>
                    <a:lumOff val="15000"/>
                  </a:schemeClr>
                </a:solidFill>
                <a:latin typeface="Calibri" pitchFamily="34" charset="0"/>
              </a:rPr>
              <a:t> is often more convenient and more readily understood</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42034564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627534"/>
            <a:ext cx="4608513" cy="2400657"/>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Pointers are not integers </a:t>
            </a:r>
            <a:r>
              <a:rPr lang="en-GB" sz="2000" dirty="0" smtClean="0">
                <a:solidFill>
                  <a:schemeClr val="tx1">
                    <a:lumMod val="85000"/>
                    <a:lumOff val="15000"/>
                  </a:schemeClr>
                </a:solidFill>
                <a:latin typeface="Calibri" pitchFamily="34" charset="0"/>
              </a:rPr>
              <a:t>even if addresses are numeric (e.g. it doesn’t make sense to divide one pointer by another).</a:t>
            </a:r>
          </a:p>
          <a:p>
            <a:endParaRPr lang="en-GB" sz="1000" dirty="0" smtClean="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Some operations do, however, make sense:</a:t>
            </a:r>
            <a:endParaRPr lang="en-GB" sz="2000" dirty="0">
              <a:solidFill>
                <a:schemeClr val="tx1">
                  <a:lumMod val="85000"/>
                  <a:lumOff val="15000"/>
                </a:schemeClr>
              </a:solidFill>
              <a:latin typeface="Calibri" pitchFamily="34" charset="0"/>
            </a:endParaRPr>
          </a:p>
          <a:p>
            <a:endParaRPr lang="en-GB" sz="2000" dirty="0" smtClean="0">
              <a:solidFill>
                <a:schemeClr val="tx1">
                  <a:lumMod val="85000"/>
                  <a:lumOff val="15000"/>
                </a:schemeClr>
              </a:solidFill>
              <a:latin typeface="Calibri" pitchFamily="34" charset="0"/>
            </a:endParaRPr>
          </a:p>
          <a:p>
            <a:endParaRPr lang="en-GB" sz="2000" dirty="0">
              <a:solidFill>
                <a:schemeClr val="tx1">
                  <a:lumMod val="85000"/>
                  <a:lumOff val="15000"/>
                </a:schemeClr>
              </a:solidFill>
              <a:latin typeface="Calibri" pitchFamily="34" charset="0"/>
            </a:endParaRPr>
          </a:p>
        </p:txBody>
      </p:sp>
      <p:graphicFrame>
        <p:nvGraphicFramePr>
          <p:cNvPr id="4" name="Diagram 3"/>
          <p:cNvGraphicFramePr/>
          <p:nvPr>
            <p:extLst>
              <p:ext uri="{D42A27DB-BD31-4B8C-83A1-F6EECF244321}">
                <p14:modId xmlns:p14="http://schemas.microsoft.com/office/powerpoint/2010/main" val="3080197563"/>
              </p:ext>
            </p:extLst>
          </p:nvPr>
        </p:nvGraphicFramePr>
        <p:xfrm>
          <a:off x="323528" y="2499742"/>
          <a:ext cx="4248472" cy="2448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112" y="704445"/>
            <a:ext cx="2760102" cy="3600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83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627534"/>
            <a:ext cx="3024337" cy="1938992"/>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When adding or subtracting numbers to </a:t>
            </a:r>
            <a:r>
              <a:rPr lang="en-GB" sz="2000" dirty="0" smtClean="0">
                <a:solidFill>
                  <a:schemeClr val="tx1">
                    <a:lumMod val="85000"/>
                    <a:lumOff val="15000"/>
                  </a:schemeClr>
                </a:solidFill>
                <a:latin typeface="Calibri" pitchFamily="34" charset="0"/>
              </a:rPr>
              <a:t>a pointer </a:t>
            </a:r>
            <a:r>
              <a:rPr lang="en-GB" sz="2000" dirty="0">
                <a:solidFill>
                  <a:schemeClr val="tx1">
                    <a:lumMod val="85000"/>
                    <a:lumOff val="15000"/>
                  </a:schemeClr>
                </a:solidFill>
                <a:latin typeface="Calibri" pitchFamily="34" charset="0"/>
              </a:rPr>
              <a:t>the </a:t>
            </a:r>
            <a:r>
              <a:rPr lang="en-GB" sz="2000" dirty="0" smtClean="0">
                <a:solidFill>
                  <a:schemeClr val="tx1">
                    <a:lumMod val="85000"/>
                    <a:lumOff val="15000"/>
                  </a:schemeClr>
                </a:solidFill>
                <a:latin typeface="Calibri" pitchFamily="34" charset="0"/>
              </a:rPr>
              <a:t>pointer steps </a:t>
            </a:r>
            <a:r>
              <a:rPr lang="en-GB" sz="2000" dirty="0">
                <a:solidFill>
                  <a:schemeClr val="tx1">
                    <a:lumMod val="85000"/>
                    <a:lumOff val="15000"/>
                  </a:schemeClr>
                </a:solidFill>
                <a:latin typeface="Calibri" pitchFamily="34" charset="0"/>
              </a:rPr>
              <a:t>not in terms of bytes but rather in terms of whatever is pointed to. </a:t>
            </a:r>
            <a:endParaRPr lang="en-GB" sz="2000" dirty="0" smtClean="0">
              <a:solidFill>
                <a:schemeClr val="tx1">
                  <a:lumMod val="85000"/>
                  <a:lumOff val="15000"/>
                </a:schemeClr>
              </a:solidFill>
              <a:latin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85150461"/>
              </p:ext>
            </p:extLst>
          </p:nvPr>
        </p:nvGraphicFramePr>
        <p:xfrm>
          <a:off x="2483768" y="725266"/>
          <a:ext cx="6408712" cy="1057656"/>
        </p:xfrm>
        <a:graphic>
          <a:graphicData uri="http://schemas.openxmlformats.org/drawingml/2006/table">
            <a:tbl>
              <a:tblPr firstRow="1" firstCol="1" bandRow="1">
                <a:tableStyleId>{3B4B98B0-60AC-42C2-AFA5-B58CD77FA1E5}</a:tableStyleId>
              </a:tblPr>
              <a:tblGrid>
                <a:gridCol w="851883"/>
                <a:gridCol w="5556829"/>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ptrInt</a:t>
                      </a:r>
                      <a:r>
                        <a:rPr lang="en-GB" sz="1400" b="1" baseline="0" dirty="0" smtClean="0">
                          <a:solidFill>
                            <a:schemeClr val="tx1"/>
                          </a:solidFill>
                          <a:effectLst/>
                          <a:latin typeface="Courier New" pitchFamily="49" charset="0"/>
                          <a:ea typeface="Calibri"/>
                          <a:cs typeface="Courier New" pitchFamily="49" charset="0"/>
                        </a:rPr>
                        <a:t> = array[0]; </a:t>
                      </a:r>
                      <a:r>
                        <a:rPr lang="en-GB" sz="1400" b="1" baseline="0" dirty="0" smtClean="0">
                          <a:solidFill>
                            <a:srgbClr val="00B050"/>
                          </a:solidFill>
                          <a:effectLst/>
                          <a:latin typeface="Courier New" pitchFamily="49" charset="0"/>
                          <a:ea typeface="Calibri"/>
                          <a:cs typeface="Courier New" pitchFamily="49" charset="0"/>
                        </a:rPr>
                        <a:t>// Assume address 1000</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err="1" smtClean="0">
                          <a:solidFill>
                            <a:schemeClr val="tx1"/>
                          </a:solidFill>
                          <a:effectLst/>
                          <a:latin typeface="Courier New" pitchFamily="49" charset="0"/>
                          <a:ea typeface="Calibri"/>
                          <a:cs typeface="Courier New" pitchFamily="49" charset="0"/>
                        </a:rPr>
                        <a:t>ptrInt</a:t>
                      </a:r>
                      <a:r>
                        <a:rPr lang="en-GB" sz="1400" b="1" baseline="0" dirty="0" smtClean="0">
                          <a:solidFill>
                            <a:schemeClr val="tx1"/>
                          </a:solidFill>
                          <a:effectLst/>
                          <a:latin typeface="Courier New" pitchFamily="49" charset="0"/>
                          <a:ea typeface="Calibri"/>
                          <a:cs typeface="Courier New" pitchFamily="49" charset="0"/>
                        </a:rPr>
                        <a:t> += 3; 	</a:t>
                      </a:r>
                      <a:r>
                        <a:rPr lang="en-GB" sz="1400" b="1" baseline="0" dirty="0" smtClean="0">
                          <a:solidFill>
                            <a:srgbClr val="00B050"/>
                          </a:solidFill>
                          <a:effectLst/>
                          <a:latin typeface="Courier New" pitchFamily="49" charset="0"/>
                          <a:ea typeface="Calibri"/>
                          <a:cs typeface="Courier New" pitchFamily="49" charset="0"/>
                        </a:rPr>
                        <a:t>// Steps pointer by 3 </a:t>
                      </a:r>
                      <a:r>
                        <a:rPr lang="en-GB" sz="1400" b="1" baseline="0" dirty="0" err="1" smtClean="0">
                          <a:solidFill>
                            <a:srgbClr val="00B050"/>
                          </a:solidFill>
                          <a:effectLst/>
                          <a:latin typeface="Courier New" pitchFamily="49" charset="0"/>
                          <a:ea typeface="Calibri"/>
                          <a:cs typeface="Courier New" pitchFamily="49" charset="0"/>
                        </a:rPr>
                        <a:t>ints</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B050"/>
                          </a:solidFill>
                          <a:effectLst/>
                          <a:latin typeface="Courier New" pitchFamily="49" charset="0"/>
                          <a:ea typeface="Calibri"/>
                          <a:cs typeface="Courier New" pitchFamily="49" charset="0"/>
                        </a:rPr>
                        <a:t>			// = 1000+3*</a:t>
                      </a:r>
                      <a:r>
                        <a:rPr lang="en-GB" sz="1400" b="1" baseline="0" dirty="0" err="1" smtClean="0">
                          <a:solidFill>
                            <a:srgbClr val="00B050"/>
                          </a:solidFill>
                          <a:effectLst/>
                          <a:latin typeface="Courier New" pitchFamily="49" charset="0"/>
                          <a:ea typeface="Calibri"/>
                          <a:cs typeface="Courier New" pitchFamily="49" charset="0"/>
                        </a:rPr>
                        <a:t>sizeof</a:t>
                      </a:r>
                      <a:r>
                        <a:rPr lang="en-GB" sz="1400" b="1" baseline="0" dirty="0" smtClean="0">
                          <a:solidFill>
                            <a:srgbClr val="00B050"/>
                          </a:solidFill>
                          <a:effectLst/>
                          <a:latin typeface="Courier New" pitchFamily="49" charset="0"/>
                          <a:ea typeface="Calibri"/>
                          <a:cs typeface="Courier New" pitchFamily="49" charset="0"/>
                        </a:rPr>
                        <a:t>(</a:t>
                      </a:r>
                      <a:r>
                        <a:rPr lang="en-GB" sz="1400" b="1" baseline="0" dirty="0" err="1" smtClean="0">
                          <a:solidFill>
                            <a:srgbClr val="00B050"/>
                          </a:solidFill>
                          <a:effectLst/>
                          <a:latin typeface="Courier New" pitchFamily="49" charset="0"/>
                          <a:ea typeface="Calibri"/>
                          <a:cs typeface="Courier New" pitchFamily="49" charset="0"/>
                        </a:rPr>
                        <a:t>int</a:t>
                      </a:r>
                      <a:r>
                        <a:rPr lang="en-GB" sz="1400" b="1" baseline="0" dirty="0" smtClean="0">
                          <a:solidFill>
                            <a:srgbClr val="00B050"/>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B050"/>
                          </a:solidFill>
                          <a:effectLst/>
                          <a:latin typeface="Courier New" pitchFamily="49" charset="0"/>
                          <a:ea typeface="Calibri"/>
                          <a:cs typeface="Courier New" pitchFamily="49" charset="0"/>
                        </a:rPr>
                        <a:t>			// = 1012 (and not 1003)</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TextBox 6"/>
          <p:cNvSpPr txBox="1"/>
          <p:nvPr/>
        </p:nvSpPr>
        <p:spPr>
          <a:xfrm>
            <a:off x="3203848" y="1851670"/>
            <a:ext cx="5544616" cy="707886"/>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This makes pointers much easier to manipulate in terms of stepping through arrays</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562786156"/>
              </p:ext>
            </p:extLst>
          </p:nvPr>
        </p:nvGraphicFramePr>
        <p:xfrm>
          <a:off x="-540568" y="3579862"/>
          <a:ext cx="6408712" cy="1057656"/>
        </p:xfrm>
        <a:graphic>
          <a:graphicData uri="http://schemas.openxmlformats.org/drawingml/2006/table">
            <a:tbl>
              <a:tblPr firstRow="1" firstCol="1" bandRow="1">
                <a:tableStyleId>{3B4B98B0-60AC-42C2-AFA5-B58CD77FA1E5}</a:tableStyleId>
              </a:tblPr>
              <a:tblGrid>
                <a:gridCol w="851883"/>
                <a:gridCol w="5556829"/>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ptrVal</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Use value and then increment pointer</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ptrVal</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Increment pointer and then use value</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ptrVal</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Use value and then decrement pointer</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ptrVal</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Decrement pointer and then use value</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TextBox 8"/>
          <p:cNvSpPr txBox="1"/>
          <p:nvPr/>
        </p:nvSpPr>
        <p:spPr>
          <a:xfrm>
            <a:off x="179511" y="3075806"/>
            <a:ext cx="5544616"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Aside:  </a:t>
            </a:r>
            <a:r>
              <a:rPr lang="en-GB" sz="2000" dirty="0" smtClean="0">
                <a:solidFill>
                  <a:schemeClr val="tx1">
                    <a:lumMod val="85000"/>
                    <a:lumOff val="15000"/>
                  </a:schemeClr>
                </a:solidFill>
                <a:latin typeface="Calibri" pitchFamily="34" charset="0"/>
              </a:rPr>
              <a:t>Note </a:t>
            </a:r>
            <a:r>
              <a:rPr lang="en-GB" b="1" dirty="0">
                <a:latin typeface="Courier New" pitchFamily="49" charset="0"/>
                <a:ea typeface="Calibri"/>
                <a:cs typeface="Courier New" pitchFamily="49" charset="0"/>
              </a:rPr>
              <a:t>*</a:t>
            </a:r>
            <a:r>
              <a:rPr lang="en-GB" b="1" dirty="0" err="1">
                <a:latin typeface="Courier New" pitchFamily="49" charset="0"/>
                <a:ea typeface="Calibri"/>
                <a:cs typeface="Courier New" pitchFamily="49" charset="0"/>
              </a:rPr>
              <a:t>ptrVal</a:t>
            </a:r>
            <a:r>
              <a:rPr lang="en-GB" b="1" dirty="0" smtClean="0">
                <a:latin typeface="Courier New" pitchFamily="49" charset="0"/>
                <a:ea typeface="Calibri"/>
                <a:cs typeface="Courier New" pitchFamily="49" charset="0"/>
              </a:rPr>
              <a:t>++ </a:t>
            </a:r>
            <a:r>
              <a:rPr lang="en-GB" sz="2000" dirty="0">
                <a:solidFill>
                  <a:schemeClr val="tx1">
                    <a:lumMod val="85000"/>
                    <a:lumOff val="15000"/>
                  </a:schemeClr>
                </a:solidFill>
                <a:latin typeface="Calibri" pitchFamily="34" charset="0"/>
              </a:rPr>
              <a:t>i</a:t>
            </a:r>
            <a:r>
              <a:rPr lang="en-GB" sz="2000" dirty="0" smtClean="0">
                <a:solidFill>
                  <a:schemeClr val="tx1">
                    <a:lumMod val="85000"/>
                    <a:lumOff val="15000"/>
                  </a:schemeClr>
                </a:solidFill>
                <a:latin typeface="Calibri" pitchFamily="34" charset="0"/>
              </a:rPr>
              <a:t>s often used.</a:t>
            </a:r>
            <a:r>
              <a:rPr lang="en-GB" sz="2000" b="1" dirty="0" smtClean="0">
                <a:latin typeface="Courier New" pitchFamily="49" charset="0"/>
                <a:ea typeface="Calibri"/>
                <a:cs typeface="Courier New" pitchFamily="49" charset="0"/>
              </a:rPr>
              <a:t> </a:t>
            </a:r>
            <a:endParaRPr lang="en-GB" sz="2000" b="1" dirty="0">
              <a:solidFill>
                <a:schemeClr val="tx1">
                  <a:lumMod val="85000"/>
                  <a:lumOff val="15000"/>
                </a:schemeClr>
              </a:solidFill>
              <a:latin typeface="Calibri" pitchFamily="34" charset="0"/>
            </a:endParaRPr>
          </a:p>
        </p:txBody>
      </p:sp>
      <p:cxnSp>
        <p:nvCxnSpPr>
          <p:cNvPr id="10" name="Straight Connector 9"/>
          <p:cNvCxnSpPr/>
          <p:nvPr/>
        </p:nvCxnSpPr>
        <p:spPr>
          <a:xfrm>
            <a:off x="1043608" y="2787774"/>
            <a:ext cx="6912768" cy="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236239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138"/>
            <a:ext cx="9943231" cy="514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251520" y="416734"/>
            <a:ext cx="3528392" cy="3235136"/>
          </a:xfrm>
          <a:prstGeom prst="roundRect">
            <a:avLst>
              <a:gd name="adj" fmla="val 8550"/>
            </a:avLst>
          </a:prstGeom>
          <a:solidFill>
            <a:srgbClr val="000000">
              <a:alpha val="69804"/>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363745" y="394247"/>
            <a:ext cx="298411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4000" dirty="0" smtClean="0">
                <a:solidFill>
                  <a:schemeClr val="bg1"/>
                </a:solidFill>
                <a:effectLst/>
                <a:latin typeface="Calibri" pitchFamily="34" charset="0"/>
              </a:rPr>
              <a:t>Here there </a:t>
            </a:r>
            <a:r>
              <a:rPr lang="en-GB" sz="4000" dirty="0">
                <a:solidFill>
                  <a:schemeClr val="bg1"/>
                </a:solidFill>
                <a:effectLst/>
                <a:latin typeface="Calibri" pitchFamily="34" charset="0"/>
              </a:rPr>
              <a:t>b</a:t>
            </a:r>
            <a:r>
              <a:rPr lang="en-GB" sz="4000" dirty="0" smtClean="0">
                <a:solidFill>
                  <a:schemeClr val="bg1"/>
                </a:solidFill>
                <a:effectLst/>
                <a:latin typeface="Calibri" pitchFamily="34" charset="0"/>
              </a:rPr>
              <a:t>e </a:t>
            </a:r>
            <a:r>
              <a:rPr lang="en-GB" sz="4000" dirty="0">
                <a:solidFill>
                  <a:schemeClr val="bg1"/>
                </a:solidFill>
                <a:effectLst/>
                <a:latin typeface="Calibri" pitchFamily="34" charset="0"/>
              </a:rPr>
              <a:t>m</a:t>
            </a:r>
            <a:r>
              <a:rPr lang="en-GB" sz="4000" dirty="0" smtClean="0">
                <a:solidFill>
                  <a:schemeClr val="bg1"/>
                </a:solidFill>
                <a:effectLst/>
                <a:latin typeface="Calibri" pitchFamily="34" charset="0"/>
              </a:rPr>
              <a:t>onsters:</a:t>
            </a:r>
            <a:endParaRPr lang="en-GB" sz="4000" dirty="0">
              <a:solidFill>
                <a:schemeClr val="bg1"/>
              </a:solidFill>
              <a:effectLst/>
              <a:latin typeface="Calibri" pitchFamily="34" charset="0"/>
            </a:endParaRPr>
          </a:p>
        </p:txBody>
      </p:sp>
      <p:sp>
        <p:nvSpPr>
          <p:cNvPr id="7" name="TextBox 6"/>
          <p:cNvSpPr txBox="1"/>
          <p:nvPr/>
        </p:nvSpPr>
        <p:spPr>
          <a:xfrm>
            <a:off x="463732" y="1635646"/>
            <a:ext cx="3028148" cy="1938992"/>
          </a:xfrm>
          <a:prstGeom prst="rect">
            <a:avLst/>
          </a:prstGeom>
          <a:noFill/>
        </p:spPr>
        <p:txBody>
          <a:bodyPr wrap="square" rtlCol="0">
            <a:spAutoFit/>
          </a:bodyPr>
          <a:lstStyle/>
          <a:p>
            <a:r>
              <a:rPr lang="en-GB" sz="2000" dirty="0" smtClean="0">
                <a:solidFill>
                  <a:schemeClr val="bg1"/>
                </a:solidFill>
                <a:latin typeface="Calibri" pitchFamily="34" charset="0"/>
              </a:rPr>
              <a:t>When </a:t>
            </a:r>
            <a:r>
              <a:rPr lang="en-GB" sz="2000" dirty="0">
                <a:solidFill>
                  <a:schemeClr val="bg1"/>
                </a:solidFill>
                <a:latin typeface="Calibri" pitchFamily="34" charset="0"/>
              </a:rPr>
              <a:t>performing arithmetic on pointers </a:t>
            </a:r>
            <a:r>
              <a:rPr lang="en-GB" sz="2000" dirty="0" smtClean="0">
                <a:solidFill>
                  <a:schemeClr val="bg1"/>
                </a:solidFill>
                <a:latin typeface="Calibri" pitchFamily="34" charset="0"/>
              </a:rPr>
              <a:t>great care </a:t>
            </a:r>
            <a:r>
              <a:rPr lang="en-GB" sz="2000" dirty="0">
                <a:solidFill>
                  <a:schemeClr val="bg1"/>
                </a:solidFill>
                <a:latin typeface="Calibri" pitchFamily="34" charset="0"/>
              </a:rPr>
              <a:t>must be taken to ensure that the modified pointer continues to point to something meaningful</a:t>
            </a:r>
          </a:p>
        </p:txBody>
      </p:sp>
    </p:spTree>
    <p:extLst>
      <p:ext uri="{BB962C8B-B14F-4D97-AF65-F5344CB8AC3E}">
        <p14:creationId xmlns:p14="http://schemas.microsoft.com/office/powerpoint/2010/main" val="372478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0" y="-20538"/>
            <a:ext cx="9333280" cy="51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6444208" y="414933"/>
            <a:ext cx="2376264" cy="2228825"/>
          </a:xfrm>
          <a:prstGeom prst="roundRect">
            <a:avLst/>
          </a:prstGeom>
          <a:solidFill>
            <a:srgbClr val="FFFFFF">
              <a:alpha val="6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txBox="1">
            <a:spLocks/>
          </p:cNvSpPr>
          <p:nvPr/>
        </p:nvSpPr>
        <p:spPr>
          <a:xfrm>
            <a:off x="6516217" y="411510"/>
            <a:ext cx="2304255"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None/>
            </a:pPr>
            <a:r>
              <a:rPr lang="en-GB" dirty="0" smtClean="0">
                <a:solidFill>
                  <a:schemeClr val="tx1"/>
                </a:solidFill>
                <a:effectLst/>
                <a:latin typeface="Calibri" pitchFamily="34" charset="0"/>
              </a:rPr>
              <a:t>Pointers and Arrays</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126814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796232418"/>
              </p:ext>
            </p:extLst>
          </p:nvPr>
        </p:nvGraphicFramePr>
        <p:xfrm>
          <a:off x="611560" y="3748307"/>
          <a:ext cx="6768752" cy="736600"/>
        </p:xfrm>
        <a:graphic>
          <a:graphicData uri="http://schemas.openxmlformats.org/drawingml/2006/table">
            <a:tbl>
              <a:tblPr firstRow="1" bandRow="1">
                <a:tableStyleId>{F5AB1C69-6EDB-4FF4-983F-18BD219EF322}</a:tableStyleId>
              </a:tblPr>
              <a:tblGrid>
                <a:gridCol w="423047"/>
                <a:gridCol w="423047"/>
                <a:gridCol w="423047"/>
                <a:gridCol w="423047"/>
                <a:gridCol w="423047"/>
                <a:gridCol w="423047"/>
                <a:gridCol w="423047"/>
                <a:gridCol w="423047"/>
                <a:gridCol w="423047"/>
                <a:gridCol w="423047"/>
                <a:gridCol w="423047"/>
                <a:gridCol w="423047"/>
                <a:gridCol w="423047"/>
                <a:gridCol w="423047"/>
                <a:gridCol w="423047"/>
                <a:gridCol w="423047"/>
              </a:tblGrid>
              <a:tr h="285266">
                <a:tc>
                  <a:txBody>
                    <a:bodyPr/>
                    <a:lstStyle/>
                    <a:p>
                      <a:r>
                        <a:rPr lang="en-GB" sz="900" dirty="0" smtClean="0"/>
                        <a:t>0x??01</a:t>
                      </a:r>
                      <a:endParaRPr lang="en-GB" sz="900" dirty="0"/>
                    </a:p>
                  </a:txBody>
                  <a:tcPr>
                    <a:solidFill>
                      <a:schemeClr val="accent3">
                        <a:lumMod val="75000"/>
                      </a:schemeClr>
                    </a:solidFill>
                  </a:tcPr>
                </a:tc>
                <a:tc>
                  <a:txBody>
                    <a:bodyPr/>
                    <a:lstStyle/>
                    <a:p>
                      <a:r>
                        <a:rPr lang="en-GB" sz="900" dirty="0" smtClean="0"/>
                        <a:t>0x??02</a:t>
                      </a:r>
                      <a:endParaRPr lang="en-GB" sz="900" dirty="0"/>
                    </a:p>
                  </a:txBody>
                  <a:tcPr>
                    <a:solidFill>
                      <a:schemeClr val="accent3">
                        <a:lumMod val="75000"/>
                      </a:schemeClr>
                    </a:solidFill>
                  </a:tcPr>
                </a:tc>
                <a:tc>
                  <a:txBody>
                    <a:bodyPr/>
                    <a:lstStyle/>
                    <a:p>
                      <a:r>
                        <a:rPr lang="en-GB" sz="900" dirty="0" smtClean="0"/>
                        <a:t>0x??03</a:t>
                      </a:r>
                      <a:endParaRPr lang="en-GB" sz="900" dirty="0"/>
                    </a:p>
                  </a:txBody>
                  <a:tcPr>
                    <a:solidFill>
                      <a:schemeClr val="accent3">
                        <a:lumMod val="75000"/>
                      </a:schemeClr>
                    </a:solidFill>
                  </a:tcPr>
                </a:tc>
                <a:tc>
                  <a:txBody>
                    <a:bodyPr/>
                    <a:lstStyle/>
                    <a:p>
                      <a:r>
                        <a:rPr lang="en-GB" sz="900" dirty="0" smtClean="0"/>
                        <a:t>0x??04</a:t>
                      </a:r>
                      <a:endParaRPr lang="en-GB" sz="900" dirty="0"/>
                    </a:p>
                  </a:txBody>
                  <a:tcPr>
                    <a:solidFill>
                      <a:schemeClr val="accent3">
                        <a:lumMod val="75000"/>
                      </a:schemeClr>
                    </a:solidFill>
                  </a:tcPr>
                </a:tc>
                <a:tc>
                  <a:txBody>
                    <a:bodyPr/>
                    <a:lstStyle/>
                    <a:p>
                      <a:r>
                        <a:rPr lang="en-GB" sz="900" dirty="0" smtClean="0"/>
                        <a:t>0x??05</a:t>
                      </a:r>
                      <a:endParaRPr lang="en-GB" sz="900" dirty="0"/>
                    </a:p>
                  </a:txBody>
                  <a:tcPr>
                    <a:solidFill>
                      <a:schemeClr val="accent3">
                        <a:lumMod val="75000"/>
                      </a:schemeClr>
                    </a:solidFill>
                  </a:tcPr>
                </a:tc>
                <a:tc>
                  <a:txBody>
                    <a:bodyPr/>
                    <a:lstStyle/>
                    <a:p>
                      <a:r>
                        <a:rPr lang="en-GB" sz="900" dirty="0" smtClean="0"/>
                        <a:t>0x??06</a:t>
                      </a:r>
                      <a:endParaRPr lang="en-GB" sz="900" dirty="0"/>
                    </a:p>
                  </a:txBody>
                  <a:tcPr>
                    <a:solidFill>
                      <a:schemeClr val="accent3">
                        <a:lumMod val="75000"/>
                      </a:schemeClr>
                    </a:solidFill>
                  </a:tcPr>
                </a:tc>
                <a:tc>
                  <a:txBody>
                    <a:bodyPr/>
                    <a:lstStyle/>
                    <a:p>
                      <a:r>
                        <a:rPr lang="en-GB" sz="900" dirty="0" smtClean="0"/>
                        <a:t>0x??07</a:t>
                      </a:r>
                      <a:endParaRPr lang="en-GB" sz="900" dirty="0"/>
                    </a:p>
                  </a:txBody>
                  <a:tcPr>
                    <a:solidFill>
                      <a:schemeClr val="accent3">
                        <a:lumMod val="75000"/>
                      </a:schemeClr>
                    </a:solidFill>
                  </a:tcPr>
                </a:tc>
                <a:tc>
                  <a:txBody>
                    <a:bodyPr/>
                    <a:lstStyle/>
                    <a:p>
                      <a:r>
                        <a:rPr lang="en-GB" sz="900" dirty="0" smtClean="0"/>
                        <a:t>0x??08</a:t>
                      </a:r>
                      <a:endParaRPr lang="en-GB" sz="900" dirty="0"/>
                    </a:p>
                  </a:txBody>
                  <a:tcPr>
                    <a:solidFill>
                      <a:schemeClr val="accent3">
                        <a:lumMod val="75000"/>
                      </a:schemeClr>
                    </a:solidFill>
                  </a:tcPr>
                </a:tc>
                <a:tc>
                  <a:txBody>
                    <a:bodyPr/>
                    <a:lstStyle/>
                    <a:p>
                      <a:r>
                        <a:rPr lang="en-GB" sz="900" dirty="0" smtClean="0"/>
                        <a:t>0x??09</a:t>
                      </a:r>
                      <a:endParaRPr lang="en-GB" sz="900" dirty="0"/>
                    </a:p>
                  </a:txBody>
                  <a:tcPr>
                    <a:solidFill>
                      <a:schemeClr val="accent3">
                        <a:lumMod val="75000"/>
                      </a:schemeClr>
                    </a:solidFill>
                  </a:tcPr>
                </a:tc>
                <a:tc>
                  <a:txBody>
                    <a:bodyPr/>
                    <a:lstStyle/>
                    <a:p>
                      <a:r>
                        <a:rPr lang="en-GB" sz="900" dirty="0" smtClean="0"/>
                        <a:t>0x??0A</a:t>
                      </a:r>
                      <a:endParaRPr lang="en-GB" sz="900" dirty="0"/>
                    </a:p>
                  </a:txBody>
                  <a:tcPr>
                    <a:solidFill>
                      <a:schemeClr val="accent3">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0x??0B</a:t>
                      </a:r>
                    </a:p>
                  </a:txBody>
                  <a:tcPr>
                    <a:solidFill>
                      <a:schemeClr val="accent3">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0x??0C</a:t>
                      </a:r>
                    </a:p>
                  </a:txBody>
                  <a:tcPr>
                    <a:solidFill>
                      <a:schemeClr val="accent3">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0x??0D</a:t>
                      </a:r>
                    </a:p>
                  </a:txBody>
                  <a:tcPr>
                    <a:solidFill>
                      <a:schemeClr val="accent3">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0x??0E</a:t>
                      </a:r>
                    </a:p>
                  </a:txBody>
                  <a:tcPr>
                    <a:solidFill>
                      <a:schemeClr val="accent3">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0x??0F</a:t>
                      </a:r>
                    </a:p>
                  </a:txBody>
                  <a:tcPr>
                    <a:solidFill>
                      <a:schemeClr val="accent3">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smtClean="0"/>
                        <a:t>0x??10</a:t>
                      </a:r>
                    </a:p>
                  </a:txBody>
                  <a:tcPr>
                    <a:solidFill>
                      <a:schemeClr val="accent3">
                        <a:lumMod val="75000"/>
                      </a:schemeClr>
                    </a:solidFill>
                  </a:tcPr>
                </a:tc>
              </a:tr>
              <a:tr h="370840">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c>
                  <a:txBody>
                    <a:bodyPr/>
                    <a:lstStyle/>
                    <a:p>
                      <a:r>
                        <a:rPr lang="en-GB" sz="1600" dirty="0" smtClean="0"/>
                        <a:t>00</a:t>
                      </a:r>
                      <a:endParaRPr lang="en-GB" sz="1600" dirty="0"/>
                    </a:p>
                  </a:txBody>
                  <a:tcPr/>
                </a:tc>
              </a:tr>
            </a:tbl>
          </a:graphicData>
        </a:graphic>
      </p:graphicFrame>
      <p:sp>
        <p:nvSpPr>
          <p:cNvPr id="4" name="Left Brace 3"/>
          <p:cNvSpPr/>
          <p:nvPr/>
        </p:nvSpPr>
        <p:spPr>
          <a:xfrm rot="5400000" flipH="1">
            <a:off x="1260110" y="3683923"/>
            <a:ext cx="389509" cy="1625758"/>
          </a:xfrm>
          <a:prstGeom prst="leftBrace">
            <a:avLst>
              <a:gd name="adj1" fmla="val 8333"/>
              <a:gd name="adj2" fmla="val 87539"/>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5" name="TextBox 4"/>
          <p:cNvSpPr txBox="1"/>
          <p:nvPr/>
        </p:nvSpPr>
        <p:spPr>
          <a:xfrm>
            <a:off x="827584" y="4496802"/>
            <a:ext cx="1296144" cy="523220"/>
          </a:xfrm>
          <a:prstGeom prst="rect">
            <a:avLst/>
          </a:prstGeom>
          <a:noFill/>
        </p:spPr>
        <p:txBody>
          <a:bodyPr wrap="square" rtlCol="0">
            <a:spAutoFit/>
          </a:bodyPr>
          <a:lstStyle/>
          <a:p>
            <a:r>
              <a:rPr lang="en-GB" sz="1400" dirty="0" smtClean="0">
                <a:solidFill>
                  <a:schemeClr val="tx1">
                    <a:lumMod val="85000"/>
                    <a:lumOff val="15000"/>
                  </a:schemeClr>
                </a:solidFill>
                <a:latin typeface="Calibri" pitchFamily="34" charset="0"/>
              </a:rPr>
              <a:t>Location to </a:t>
            </a:r>
            <a:r>
              <a:rPr lang="en-GB" sz="1400" b="1" dirty="0" smtClean="0">
                <a:solidFill>
                  <a:schemeClr val="tx1">
                    <a:lumMod val="85000"/>
                    <a:lumOff val="15000"/>
                  </a:schemeClr>
                </a:solidFill>
                <a:latin typeface="Courier New" pitchFamily="49" charset="0"/>
                <a:cs typeface="Courier New" pitchFamily="49" charset="0"/>
              </a:rPr>
              <a:t>element[0]</a:t>
            </a:r>
            <a:endParaRPr lang="en-GB" sz="1400" dirty="0">
              <a:solidFill>
                <a:schemeClr val="tx1">
                  <a:lumMod val="85000"/>
                  <a:lumOff val="15000"/>
                </a:schemeClr>
              </a:solidFill>
              <a:latin typeface="Calibri" pitchFamily="34" charset="0"/>
            </a:endParaRPr>
          </a:p>
        </p:txBody>
      </p:sp>
      <p:sp>
        <p:nvSpPr>
          <p:cNvPr id="7" name="Left Brace 6"/>
          <p:cNvSpPr/>
          <p:nvPr/>
        </p:nvSpPr>
        <p:spPr>
          <a:xfrm rot="5400000" flipH="1">
            <a:off x="2957876" y="3664914"/>
            <a:ext cx="389509" cy="1625758"/>
          </a:xfrm>
          <a:prstGeom prst="leftBrace">
            <a:avLst>
              <a:gd name="adj1" fmla="val 8333"/>
              <a:gd name="adj2" fmla="val 87539"/>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8" name="Left Brace 7"/>
          <p:cNvSpPr/>
          <p:nvPr/>
        </p:nvSpPr>
        <p:spPr>
          <a:xfrm rot="5400000" flipH="1">
            <a:off x="4665277" y="3676408"/>
            <a:ext cx="389509" cy="1625758"/>
          </a:xfrm>
          <a:prstGeom prst="leftBrace">
            <a:avLst>
              <a:gd name="adj1" fmla="val 8333"/>
              <a:gd name="adj2" fmla="val 87539"/>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9" name="Left Brace 8"/>
          <p:cNvSpPr/>
          <p:nvPr/>
        </p:nvSpPr>
        <p:spPr>
          <a:xfrm rot="5400000" flipH="1">
            <a:off x="6342252" y="3684527"/>
            <a:ext cx="389509" cy="1625758"/>
          </a:xfrm>
          <a:prstGeom prst="leftBrace">
            <a:avLst>
              <a:gd name="adj1" fmla="val 8333"/>
              <a:gd name="adj2" fmla="val 87539"/>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10" name="TextBox 9"/>
          <p:cNvSpPr txBox="1"/>
          <p:nvPr/>
        </p:nvSpPr>
        <p:spPr>
          <a:xfrm>
            <a:off x="2555776" y="4477793"/>
            <a:ext cx="1296144" cy="523220"/>
          </a:xfrm>
          <a:prstGeom prst="rect">
            <a:avLst/>
          </a:prstGeom>
          <a:noFill/>
        </p:spPr>
        <p:txBody>
          <a:bodyPr wrap="square" rtlCol="0">
            <a:spAutoFit/>
          </a:bodyPr>
          <a:lstStyle/>
          <a:p>
            <a:r>
              <a:rPr lang="en-GB" sz="1400" dirty="0" smtClean="0">
                <a:solidFill>
                  <a:schemeClr val="tx1">
                    <a:lumMod val="85000"/>
                    <a:lumOff val="15000"/>
                  </a:schemeClr>
                </a:solidFill>
                <a:latin typeface="Calibri" pitchFamily="34" charset="0"/>
              </a:rPr>
              <a:t>Location of </a:t>
            </a:r>
            <a:r>
              <a:rPr lang="en-GB" sz="1400" b="1" dirty="0" smtClean="0">
                <a:solidFill>
                  <a:schemeClr val="tx1">
                    <a:lumMod val="85000"/>
                    <a:lumOff val="15000"/>
                  </a:schemeClr>
                </a:solidFill>
                <a:latin typeface="Courier New" pitchFamily="49" charset="0"/>
                <a:cs typeface="Courier New" pitchFamily="49" charset="0"/>
              </a:rPr>
              <a:t>element[1]</a:t>
            </a:r>
            <a:endParaRPr lang="en-GB" sz="1400" dirty="0">
              <a:solidFill>
                <a:schemeClr val="tx1">
                  <a:lumMod val="85000"/>
                  <a:lumOff val="15000"/>
                </a:schemeClr>
              </a:solidFill>
              <a:latin typeface="Calibri" pitchFamily="34" charset="0"/>
            </a:endParaRPr>
          </a:p>
        </p:txBody>
      </p:sp>
      <p:sp>
        <p:nvSpPr>
          <p:cNvPr id="11" name="TextBox 10"/>
          <p:cNvSpPr txBox="1"/>
          <p:nvPr/>
        </p:nvSpPr>
        <p:spPr>
          <a:xfrm>
            <a:off x="4283968" y="4476137"/>
            <a:ext cx="1296144" cy="523220"/>
          </a:xfrm>
          <a:prstGeom prst="rect">
            <a:avLst/>
          </a:prstGeom>
          <a:noFill/>
        </p:spPr>
        <p:txBody>
          <a:bodyPr wrap="square" rtlCol="0">
            <a:spAutoFit/>
          </a:bodyPr>
          <a:lstStyle/>
          <a:p>
            <a:r>
              <a:rPr lang="en-GB" sz="1400" dirty="0" smtClean="0">
                <a:solidFill>
                  <a:schemeClr val="tx1">
                    <a:lumMod val="85000"/>
                    <a:lumOff val="15000"/>
                  </a:schemeClr>
                </a:solidFill>
                <a:latin typeface="Calibri" pitchFamily="34" charset="0"/>
              </a:rPr>
              <a:t>Location of </a:t>
            </a:r>
            <a:r>
              <a:rPr lang="en-GB" sz="1400" b="1" dirty="0" smtClean="0">
                <a:solidFill>
                  <a:schemeClr val="tx1">
                    <a:lumMod val="85000"/>
                    <a:lumOff val="15000"/>
                  </a:schemeClr>
                </a:solidFill>
                <a:latin typeface="Courier New" pitchFamily="49" charset="0"/>
                <a:cs typeface="Courier New" pitchFamily="49" charset="0"/>
              </a:rPr>
              <a:t>element[2]</a:t>
            </a:r>
            <a:endParaRPr lang="en-GB" sz="1400" dirty="0">
              <a:solidFill>
                <a:schemeClr val="tx1">
                  <a:lumMod val="85000"/>
                  <a:lumOff val="15000"/>
                </a:schemeClr>
              </a:solidFill>
              <a:latin typeface="Calibri" pitchFamily="34" charset="0"/>
            </a:endParaRPr>
          </a:p>
        </p:txBody>
      </p:sp>
      <p:sp>
        <p:nvSpPr>
          <p:cNvPr id="12" name="TextBox 11"/>
          <p:cNvSpPr txBox="1"/>
          <p:nvPr/>
        </p:nvSpPr>
        <p:spPr>
          <a:xfrm>
            <a:off x="5940152" y="4496802"/>
            <a:ext cx="1296144" cy="523220"/>
          </a:xfrm>
          <a:prstGeom prst="rect">
            <a:avLst/>
          </a:prstGeom>
          <a:noFill/>
        </p:spPr>
        <p:txBody>
          <a:bodyPr wrap="square" rtlCol="0">
            <a:spAutoFit/>
          </a:bodyPr>
          <a:lstStyle/>
          <a:p>
            <a:r>
              <a:rPr lang="en-GB" sz="1400" dirty="0" smtClean="0">
                <a:solidFill>
                  <a:schemeClr val="tx1">
                    <a:lumMod val="85000"/>
                    <a:lumOff val="15000"/>
                  </a:schemeClr>
                </a:solidFill>
                <a:latin typeface="Calibri" pitchFamily="34" charset="0"/>
              </a:rPr>
              <a:t>Location of </a:t>
            </a:r>
            <a:r>
              <a:rPr lang="en-GB" sz="1400" b="1" dirty="0" smtClean="0">
                <a:solidFill>
                  <a:schemeClr val="tx1">
                    <a:lumMod val="85000"/>
                    <a:lumOff val="15000"/>
                  </a:schemeClr>
                </a:solidFill>
                <a:latin typeface="Courier New" pitchFamily="49" charset="0"/>
                <a:cs typeface="Courier New" pitchFamily="49" charset="0"/>
              </a:rPr>
              <a:t>element[3]</a:t>
            </a:r>
            <a:endParaRPr lang="en-GB" sz="1400" dirty="0">
              <a:solidFill>
                <a:schemeClr val="tx1">
                  <a:lumMod val="85000"/>
                  <a:lumOff val="15000"/>
                </a:schemeClr>
              </a:solidFill>
              <a:latin typeface="Calibri" pitchFamily="34" charset="0"/>
            </a:endParaRPr>
          </a:p>
        </p:txBody>
      </p:sp>
      <p:sp>
        <p:nvSpPr>
          <p:cNvPr id="13" name="TextBox 12"/>
          <p:cNvSpPr txBox="1"/>
          <p:nvPr/>
        </p:nvSpPr>
        <p:spPr>
          <a:xfrm>
            <a:off x="179511" y="627534"/>
            <a:ext cx="8208913" cy="2246769"/>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Think </a:t>
            </a:r>
            <a:r>
              <a:rPr lang="en-GB" sz="2000" dirty="0">
                <a:solidFill>
                  <a:schemeClr val="tx1">
                    <a:lumMod val="85000"/>
                    <a:lumOff val="15000"/>
                  </a:schemeClr>
                </a:solidFill>
                <a:latin typeface="Calibri" pitchFamily="34" charset="0"/>
              </a:rPr>
              <a:t>about this. If an array of </a:t>
            </a:r>
            <a:r>
              <a:rPr lang="en-GB" sz="2000" dirty="0" smtClean="0">
                <a:solidFill>
                  <a:schemeClr val="tx1">
                    <a:lumMod val="85000"/>
                    <a:lumOff val="15000"/>
                  </a:schemeClr>
                </a:solidFill>
                <a:latin typeface="Calibri" pitchFamily="34" charset="0"/>
              </a:rPr>
              <a:t>10000 integers is </a:t>
            </a:r>
            <a:r>
              <a:rPr lang="en-GB" sz="2000" dirty="0">
                <a:solidFill>
                  <a:schemeClr val="tx1">
                    <a:lumMod val="85000"/>
                    <a:lumOff val="15000"/>
                  </a:schemeClr>
                </a:solidFill>
                <a:latin typeface="Calibri" pitchFamily="34" charset="0"/>
              </a:rPr>
              <a:t>allocated (</a:t>
            </a:r>
            <a:r>
              <a:rPr lang="en-GB" sz="1600" b="1" dirty="0" err="1">
                <a:solidFill>
                  <a:schemeClr val="tx1">
                    <a:lumMod val="85000"/>
                    <a:lumOff val="15000"/>
                  </a:schemeClr>
                </a:solidFill>
                <a:latin typeface="Courier New" pitchFamily="49" charset="0"/>
                <a:cs typeface="Courier New" pitchFamily="49" charset="0"/>
              </a:rPr>
              <a:t>int</a:t>
            </a:r>
            <a:r>
              <a:rPr lang="en-GB" sz="1600" b="1" dirty="0">
                <a:solidFill>
                  <a:schemeClr val="tx1">
                    <a:lumMod val="85000"/>
                    <a:lumOff val="15000"/>
                  </a:schemeClr>
                </a:solidFill>
                <a:latin typeface="Courier New" pitchFamily="49" charset="0"/>
                <a:cs typeface="Courier New" pitchFamily="49" charset="0"/>
              </a:rPr>
              <a:t> </a:t>
            </a:r>
            <a:r>
              <a:rPr lang="en-GB" sz="1600" b="1" dirty="0" smtClean="0">
                <a:solidFill>
                  <a:schemeClr val="tx1">
                    <a:lumMod val="85000"/>
                    <a:lumOff val="15000"/>
                  </a:schemeClr>
                </a:solidFill>
                <a:latin typeface="Courier New" pitchFamily="49" charset="0"/>
                <a:cs typeface="Courier New" pitchFamily="49" charset="0"/>
              </a:rPr>
              <a:t>data[10000</a:t>
            </a:r>
            <a:r>
              <a:rPr lang="en-GB" sz="1600" b="1" dirty="0">
                <a:solidFill>
                  <a:schemeClr val="tx1">
                    <a:lumMod val="85000"/>
                    <a:lumOff val="15000"/>
                  </a:schemeClr>
                </a:solidFill>
                <a:latin typeface="Courier New" pitchFamily="49" charset="0"/>
                <a:cs typeface="Courier New" pitchFamily="49" charset="0"/>
              </a:rPr>
              <a:t>]</a:t>
            </a:r>
            <a:r>
              <a:rPr lang="en-GB" sz="2000" dirty="0">
                <a:solidFill>
                  <a:schemeClr val="tx1">
                    <a:lumMod val="85000"/>
                    <a:lumOff val="15000"/>
                  </a:schemeClr>
                </a:solidFill>
                <a:latin typeface="Calibri" pitchFamily="34" charset="0"/>
              </a:rPr>
              <a:t>) how does the computer work out the location </a:t>
            </a:r>
            <a:r>
              <a:rPr lang="en-GB" sz="2000" dirty="0" smtClean="0">
                <a:solidFill>
                  <a:schemeClr val="tx1">
                    <a:lumMod val="85000"/>
                    <a:lumOff val="15000"/>
                  </a:schemeClr>
                </a:solidFill>
                <a:latin typeface="Calibri" pitchFamily="34" charset="0"/>
              </a:rPr>
              <a:t>(address</a:t>
            </a:r>
            <a:r>
              <a:rPr lang="en-GB" sz="2000" dirty="0">
                <a:solidFill>
                  <a:schemeClr val="tx1">
                    <a:lumMod val="85000"/>
                    <a:lumOff val="15000"/>
                  </a:schemeClr>
                </a:solidFill>
                <a:latin typeface="Calibri" pitchFamily="34" charset="0"/>
              </a:rPr>
              <a:t>) of </a:t>
            </a:r>
            <a:r>
              <a:rPr lang="en-GB" sz="1600" b="1" dirty="0" smtClean="0">
                <a:solidFill>
                  <a:schemeClr val="tx1">
                    <a:lumMod val="85000"/>
                    <a:lumOff val="15000"/>
                  </a:schemeClr>
                </a:solidFill>
                <a:latin typeface="Courier New" pitchFamily="49" charset="0"/>
                <a:cs typeface="Courier New" pitchFamily="49" charset="0"/>
              </a:rPr>
              <a:t>data[5341]</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Storing the address of every single element would be needlessly expensive (and actually </a:t>
            </a:r>
            <a:r>
              <a:rPr lang="en-GB" sz="2000" dirty="0" smtClean="0">
                <a:solidFill>
                  <a:schemeClr val="tx1">
                    <a:lumMod val="85000"/>
                    <a:lumOff val="15000"/>
                  </a:schemeClr>
                </a:solidFill>
                <a:latin typeface="Calibri" pitchFamily="34" charset="0"/>
              </a:rPr>
              <a:t>make </a:t>
            </a:r>
            <a:r>
              <a:rPr lang="en-GB" sz="2000" dirty="0">
                <a:solidFill>
                  <a:schemeClr val="tx1">
                    <a:lumMod val="85000"/>
                    <a:lumOff val="15000"/>
                  </a:schemeClr>
                </a:solidFill>
                <a:latin typeface="Calibri" pitchFamily="34" charset="0"/>
              </a:rPr>
              <a:t>another similar sized problem).</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The computer solves this </a:t>
            </a:r>
            <a:r>
              <a:rPr lang="en-GB" sz="2000" dirty="0" smtClean="0">
                <a:solidFill>
                  <a:schemeClr val="tx1">
                    <a:lumMod val="85000"/>
                    <a:lumOff val="15000"/>
                  </a:schemeClr>
                </a:solidFill>
                <a:latin typeface="Calibri" pitchFamily="34" charset="0"/>
              </a:rPr>
              <a:t>problem by </a:t>
            </a:r>
            <a:r>
              <a:rPr lang="en-GB" sz="2000" dirty="0">
                <a:solidFill>
                  <a:schemeClr val="tx1">
                    <a:lumMod val="85000"/>
                    <a:lumOff val="15000"/>
                  </a:schemeClr>
                </a:solidFill>
                <a:latin typeface="Calibri" pitchFamily="34" charset="0"/>
              </a:rPr>
              <a:t>working out the address </a:t>
            </a:r>
            <a:r>
              <a:rPr lang="en-GB" sz="2000" dirty="0" smtClean="0">
                <a:solidFill>
                  <a:schemeClr val="tx1">
                    <a:lumMod val="85000"/>
                    <a:lumOff val="15000"/>
                  </a:schemeClr>
                </a:solidFill>
                <a:latin typeface="Calibri" pitchFamily="34" charset="0"/>
              </a:rPr>
              <a:t>relative </a:t>
            </a:r>
            <a:r>
              <a:rPr lang="en-GB" sz="2000" dirty="0">
                <a:solidFill>
                  <a:schemeClr val="tx1">
                    <a:lumMod val="85000"/>
                    <a:lumOff val="15000"/>
                  </a:schemeClr>
                </a:solidFill>
                <a:latin typeface="Calibri" pitchFamily="34" charset="0"/>
              </a:rPr>
              <a:t>to the start of the array. Hence, for index </a:t>
            </a:r>
            <a:r>
              <a:rPr lang="en-GB" b="1" dirty="0" err="1" smtClean="0">
                <a:solidFill>
                  <a:schemeClr val="tx1">
                    <a:lumMod val="85000"/>
                    <a:lumOff val="15000"/>
                  </a:schemeClr>
                </a:solidFill>
                <a:latin typeface="Courier New" pitchFamily="49" charset="0"/>
                <a:cs typeface="Courier New" pitchFamily="49" charset="0"/>
              </a:rPr>
              <a:t>i</a:t>
            </a:r>
            <a:r>
              <a:rPr lang="en-GB" b="1" dirty="0" smtClean="0">
                <a:solidFill>
                  <a:schemeClr val="tx1">
                    <a:lumMod val="85000"/>
                    <a:lumOff val="15000"/>
                  </a:schemeClr>
                </a:solidFill>
                <a:latin typeface="Courier New" pitchFamily="49" charset="0"/>
                <a:cs typeface="Courier New" pitchFamily="49" charset="0"/>
              </a:rPr>
              <a:t>=3</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in the array, the address is</a:t>
            </a:r>
            <a:r>
              <a:rPr lang="en-GB" sz="2000" dirty="0" smtClean="0">
                <a:solidFill>
                  <a:schemeClr val="tx1">
                    <a:lumMod val="85000"/>
                    <a:lumOff val="15000"/>
                  </a:schemeClr>
                </a:solidFill>
                <a:latin typeface="Calibri" pitchFamily="34" charset="0"/>
              </a:rPr>
              <a:t>:</a:t>
            </a:r>
            <a:endParaRPr lang="en-GB" b="1" dirty="0">
              <a:solidFill>
                <a:schemeClr val="tx1">
                  <a:lumMod val="85000"/>
                  <a:lumOff val="15000"/>
                </a:schemeClr>
              </a:solidFill>
              <a:latin typeface="Courier New" pitchFamily="49" charset="0"/>
              <a:cs typeface="Courier New" pitchFamily="49" charset="0"/>
            </a:endParaRPr>
          </a:p>
        </p:txBody>
      </p:sp>
      <p:sp>
        <p:nvSpPr>
          <p:cNvPr id="14" name="Left Bracket 13"/>
          <p:cNvSpPr/>
          <p:nvPr/>
        </p:nvSpPr>
        <p:spPr>
          <a:xfrm rot="5400000">
            <a:off x="3095423" y="1121258"/>
            <a:ext cx="216853" cy="4896546"/>
          </a:xfrm>
          <a:prstGeom prst="leftBracket">
            <a:avLst>
              <a:gd name="adj" fmla="val 96927"/>
            </a:avLst>
          </a:pr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16" name="Straight Arrow Connector 15"/>
          <p:cNvCxnSpPr/>
          <p:nvPr/>
        </p:nvCxnSpPr>
        <p:spPr>
          <a:xfrm>
            <a:off x="641985" y="3244251"/>
            <a:ext cx="0" cy="43370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179512" y="2859782"/>
            <a:ext cx="5544616" cy="597856"/>
          </a:xfrm>
          <a:prstGeom prst="rect">
            <a:avLst/>
          </a:prstGeom>
          <a:noFill/>
        </p:spPr>
        <p:txBody>
          <a:bodyPr wrap="square" rtlCol="0">
            <a:spAutoFit/>
          </a:bodyPr>
          <a:lstStyle/>
          <a:p>
            <a:pPr>
              <a:lnSpc>
                <a:spcPct val="90000"/>
              </a:lnSpc>
            </a:pPr>
            <a:r>
              <a:rPr lang="en-GB" b="1" dirty="0" err="1" smtClean="0">
                <a:solidFill>
                  <a:schemeClr val="tx1">
                    <a:lumMod val="85000"/>
                    <a:lumOff val="15000"/>
                  </a:schemeClr>
                </a:solidFill>
                <a:latin typeface="Courier New" pitchFamily="49" charset="0"/>
                <a:cs typeface="Courier New" pitchFamily="49" charset="0"/>
              </a:rPr>
              <a:t>address_of_element</a:t>
            </a:r>
            <a:r>
              <a:rPr lang="en-GB" b="1" dirty="0" smtClean="0">
                <a:solidFill>
                  <a:schemeClr val="tx1">
                    <a:lumMod val="85000"/>
                    <a:lumOff val="15000"/>
                  </a:schemeClr>
                </a:solidFill>
                <a:latin typeface="Courier New" pitchFamily="49" charset="0"/>
                <a:cs typeface="Courier New" pitchFamily="49" charset="0"/>
              </a:rPr>
              <a:t>[0</a:t>
            </a:r>
            <a:r>
              <a:rPr lang="en-GB" b="1" dirty="0">
                <a:solidFill>
                  <a:schemeClr val="tx1">
                    <a:lumMod val="85000"/>
                    <a:lumOff val="15000"/>
                  </a:schemeClr>
                </a:solidFill>
                <a:latin typeface="Courier New" pitchFamily="49" charset="0"/>
                <a:cs typeface="Courier New" pitchFamily="49" charset="0"/>
              </a:rPr>
              <a:t>] </a:t>
            </a:r>
            <a:endParaRPr lang="en-GB" b="1" dirty="0" smtClean="0">
              <a:solidFill>
                <a:schemeClr val="tx1">
                  <a:lumMod val="85000"/>
                  <a:lumOff val="15000"/>
                </a:schemeClr>
              </a:solidFill>
              <a:latin typeface="Courier New" pitchFamily="49" charset="0"/>
              <a:cs typeface="Courier New" pitchFamily="49" charset="0"/>
            </a:endParaRPr>
          </a:p>
          <a:p>
            <a:pPr>
              <a:lnSpc>
                <a:spcPct val="90000"/>
              </a:lnSpc>
            </a:pPr>
            <a:r>
              <a:rPr lang="en-GB" b="1" dirty="0">
                <a:solidFill>
                  <a:schemeClr val="tx1">
                    <a:lumMod val="85000"/>
                    <a:lumOff val="15000"/>
                  </a:schemeClr>
                </a:solidFill>
                <a:latin typeface="Courier New" pitchFamily="49" charset="0"/>
                <a:cs typeface="Courier New" pitchFamily="49" charset="0"/>
              </a:rPr>
              <a:t> </a:t>
            </a:r>
            <a:r>
              <a:rPr lang="en-GB" b="1" dirty="0" smtClean="0">
                <a:solidFill>
                  <a:schemeClr val="tx1">
                    <a:lumMod val="85000"/>
                    <a:lumOff val="15000"/>
                  </a:schemeClr>
                </a:solidFill>
                <a:latin typeface="Courier New" pitchFamily="49" charset="0"/>
                <a:cs typeface="Courier New" pitchFamily="49" charset="0"/>
              </a:rPr>
              <a:t>     + </a:t>
            </a:r>
            <a:r>
              <a:rPr lang="en-GB" b="1" dirty="0" err="1">
                <a:solidFill>
                  <a:schemeClr val="tx1">
                    <a:lumMod val="85000"/>
                    <a:lumOff val="15000"/>
                  </a:schemeClr>
                </a:solidFill>
                <a:latin typeface="Courier New" pitchFamily="49" charset="0"/>
                <a:cs typeface="Courier New" pitchFamily="49" charset="0"/>
              </a:rPr>
              <a:t>i</a:t>
            </a:r>
            <a:r>
              <a:rPr lang="en-GB" b="1" dirty="0">
                <a:solidFill>
                  <a:schemeClr val="tx1">
                    <a:lumMod val="85000"/>
                    <a:lumOff val="15000"/>
                  </a:schemeClr>
                </a:solidFill>
                <a:latin typeface="Courier New" pitchFamily="49" charset="0"/>
                <a:cs typeface="Courier New" pitchFamily="49" charset="0"/>
              </a:rPr>
              <a:t> * </a:t>
            </a:r>
            <a:r>
              <a:rPr lang="en-GB" b="1" dirty="0" err="1">
                <a:solidFill>
                  <a:schemeClr val="tx1">
                    <a:lumMod val="85000"/>
                    <a:lumOff val="15000"/>
                  </a:schemeClr>
                </a:solidFill>
                <a:latin typeface="Courier New" pitchFamily="49" charset="0"/>
                <a:cs typeface="Courier New" pitchFamily="49" charset="0"/>
              </a:rPr>
              <a:t>sizeof</a:t>
            </a:r>
            <a:r>
              <a:rPr lang="en-GB" b="1" dirty="0">
                <a:solidFill>
                  <a:schemeClr val="tx1">
                    <a:lumMod val="85000"/>
                    <a:lumOff val="15000"/>
                  </a:schemeClr>
                </a:solidFill>
                <a:latin typeface="Courier New" pitchFamily="49" charset="0"/>
                <a:cs typeface="Courier New" pitchFamily="49" charset="0"/>
              </a:rPr>
              <a:t>(</a:t>
            </a:r>
            <a:r>
              <a:rPr lang="en-GB" b="1" dirty="0" err="1">
                <a:solidFill>
                  <a:schemeClr val="tx1">
                    <a:lumMod val="85000"/>
                    <a:lumOff val="15000"/>
                  </a:schemeClr>
                </a:solidFill>
                <a:latin typeface="Courier New" pitchFamily="49" charset="0"/>
                <a:cs typeface="Courier New" pitchFamily="49" charset="0"/>
              </a:rPr>
              <a:t>element_type</a:t>
            </a:r>
            <a:r>
              <a:rPr lang="en-GB" b="1" dirty="0">
                <a:solidFill>
                  <a:schemeClr val="tx1">
                    <a:lumMod val="85000"/>
                    <a:lumOff val="15000"/>
                  </a:schemeClr>
                </a:solidFill>
                <a:latin typeface="Courier New" pitchFamily="49" charset="0"/>
                <a:cs typeface="Courier New" pitchFamily="49" charset="0"/>
              </a:rPr>
              <a:t>)</a:t>
            </a:r>
          </a:p>
        </p:txBody>
      </p:sp>
    </p:spTree>
    <p:extLst>
      <p:ext uri="{BB962C8B-B14F-4D97-AF65-F5344CB8AC3E}">
        <p14:creationId xmlns:p14="http://schemas.microsoft.com/office/powerpoint/2010/main" val="3801510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p:bldP spid="11" grpId="0"/>
      <p:bldP spid="12" grpId="0"/>
      <p:bldP spid="14" grpId="0" animBg="1"/>
      <p:bldP spid="17" grpId="0"/>
    </p:bldLst>
  </p:timing>
</p:sld>
</file>

<file path=ppt/theme/theme1.xml><?xml version="1.0" encoding="utf-8"?>
<a:theme xmlns:a="http://schemas.openxmlformats.org/drawingml/2006/main" name="Slipstream">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013C18A35F34ABB124A623B7462F5" ma:contentTypeVersion="0" ma:contentTypeDescription="Create a new document." ma:contentTypeScope="" ma:versionID="c8b53229ef314644a75f5a9f7c013cc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6A0041-D83D-44D9-B76D-4D22A40FA6CC}"/>
</file>

<file path=customXml/itemProps2.xml><?xml version="1.0" encoding="utf-8"?>
<ds:datastoreItem xmlns:ds="http://schemas.openxmlformats.org/officeDocument/2006/customXml" ds:itemID="{4DC2CC69-82EB-4C8E-9CC7-5A8E2A903E22}"/>
</file>

<file path=customXml/itemProps3.xml><?xml version="1.0" encoding="utf-8"?>
<ds:datastoreItem xmlns:ds="http://schemas.openxmlformats.org/officeDocument/2006/customXml" ds:itemID="{24BD9B0C-2E1C-4DC1-AEC0-B8EC46A6947A}"/>
</file>

<file path=docProps/app.xml><?xml version="1.0" encoding="utf-8"?>
<Properties xmlns="http://schemas.openxmlformats.org/officeDocument/2006/extended-properties" xmlns:vt="http://schemas.openxmlformats.org/officeDocument/2006/docPropsVTypes">
  <Template>Slipstream</Template>
  <TotalTime>0</TotalTime>
  <Words>2243</Words>
  <Application>Microsoft Office PowerPoint</Application>
  <PresentationFormat>On-screen Show (16:9)</PresentationFormat>
  <Paragraphs>437</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Courier New</vt:lpstr>
      <vt:lpstr>Georgia</vt:lpstr>
      <vt:lpstr>Times New Roman</vt:lpstr>
      <vt:lpstr>Trebuchet MS</vt:lpstr>
      <vt:lpstr>Slipstream</vt:lpstr>
      <vt:lpstr>Pointers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2013-01-08T13:39:25Z</dcterms:created>
  <dcterms:modified xsi:type="dcterms:W3CDTF">2015-01-13T10:50:24Z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0x010100E77013C18A35F34ABB124A623B7462F5</vt:lpwstr>
  </property>
</Properties>
</file>